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1" autoAdjust="0"/>
    <p:restoredTop sz="94660"/>
  </p:normalViewPr>
  <p:slideViewPr>
    <p:cSldViewPr snapToGrid="0">
      <p:cViewPr varScale="1">
        <p:scale>
          <a:sx n="73" d="100"/>
          <a:sy n="73" d="100"/>
        </p:scale>
        <p:origin x="4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490832-D78F-4D08-AC8B-75C5B4B8FF6A}"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6D38C-C3CE-4495-8283-97866671FF4B}" type="slidenum">
              <a:rPr lang="en-US" smtClean="0"/>
              <a:t>‹#›</a:t>
            </a:fld>
            <a:endParaRPr lang="en-US"/>
          </a:p>
        </p:txBody>
      </p:sp>
    </p:spTree>
    <p:extLst>
      <p:ext uri="{BB962C8B-B14F-4D97-AF65-F5344CB8AC3E}">
        <p14:creationId xmlns:p14="http://schemas.microsoft.com/office/powerpoint/2010/main" val="270940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490832-D78F-4D08-AC8B-75C5B4B8FF6A}"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6D38C-C3CE-4495-8283-97866671FF4B}" type="slidenum">
              <a:rPr lang="en-US" smtClean="0"/>
              <a:t>‹#›</a:t>
            </a:fld>
            <a:endParaRPr lang="en-US"/>
          </a:p>
        </p:txBody>
      </p:sp>
    </p:spTree>
    <p:extLst>
      <p:ext uri="{BB962C8B-B14F-4D97-AF65-F5344CB8AC3E}">
        <p14:creationId xmlns:p14="http://schemas.microsoft.com/office/powerpoint/2010/main" val="371296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490832-D78F-4D08-AC8B-75C5B4B8FF6A}"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6D38C-C3CE-4495-8283-97866671FF4B}" type="slidenum">
              <a:rPr lang="en-US" smtClean="0"/>
              <a:t>‹#›</a:t>
            </a:fld>
            <a:endParaRPr lang="en-US"/>
          </a:p>
        </p:txBody>
      </p:sp>
    </p:spTree>
    <p:extLst>
      <p:ext uri="{BB962C8B-B14F-4D97-AF65-F5344CB8AC3E}">
        <p14:creationId xmlns:p14="http://schemas.microsoft.com/office/powerpoint/2010/main" val="2467115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490832-D78F-4D08-AC8B-75C5B4B8FF6A}"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6D38C-C3CE-4495-8283-97866671FF4B}" type="slidenum">
              <a:rPr lang="en-US" smtClean="0"/>
              <a:t>‹#›</a:t>
            </a:fld>
            <a:endParaRPr lang="en-US"/>
          </a:p>
        </p:txBody>
      </p:sp>
    </p:spTree>
    <p:extLst>
      <p:ext uri="{BB962C8B-B14F-4D97-AF65-F5344CB8AC3E}">
        <p14:creationId xmlns:p14="http://schemas.microsoft.com/office/powerpoint/2010/main" val="319829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490832-D78F-4D08-AC8B-75C5B4B8FF6A}"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6D38C-C3CE-4495-8283-97866671FF4B}" type="slidenum">
              <a:rPr lang="en-US" smtClean="0"/>
              <a:t>‹#›</a:t>
            </a:fld>
            <a:endParaRPr lang="en-US"/>
          </a:p>
        </p:txBody>
      </p:sp>
    </p:spTree>
    <p:extLst>
      <p:ext uri="{BB962C8B-B14F-4D97-AF65-F5344CB8AC3E}">
        <p14:creationId xmlns:p14="http://schemas.microsoft.com/office/powerpoint/2010/main" val="97484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490832-D78F-4D08-AC8B-75C5B4B8FF6A}"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06D38C-C3CE-4495-8283-97866671FF4B}" type="slidenum">
              <a:rPr lang="en-US" smtClean="0"/>
              <a:t>‹#›</a:t>
            </a:fld>
            <a:endParaRPr lang="en-US"/>
          </a:p>
        </p:txBody>
      </p:sp>
    </p:spTree>
    <p:extLst>
      <p:ext uri="{BB962C8B-B14F-4D97-AF65-F5344CB8AC3E}">
        <p14:creationId xmlns:p14="http://schemas.microsoft.com/office/powerpoint/2010/main" val="3125108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490832-D78F-4D08-AC8B-75C5B4B8FF6A}" type="datetimeFigureOut">
              <a:rPr lang="en-US" smtClean="0"/>
              <a:t>12/16/2018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06D38C-C3CE-4495-8283-97866671FF4B}" type="slidenum">
              <a:rPr lang="en-US" smtClean="0"/>
              <a:t>‹#›</a:t>
            </a:fld>
            <a:endParaRPr lang="en-US"/>
          </a:p>
        </p:txBody>
      </p:sp>
    </p:spTree>
    <p:extLst>
      <p:ext uri="{BB962C8B-B14F-4D97-AF65-F5344CB8AC3E}">
        <p14:creationId xmlns:p14="http://schemas.microsoft.com/office/powerpoint/2010/main" val="206362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490832-D78F-4D08-AC8B-75C5B4B8FF6A}" type="datetimeFigureOut">
              <a:rPr lang="en-US" smtClean="0"/>
              <a:t>12/16/2018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06D38C-C3CE-4495-8283-97866671FF4B}" type="slidenum">
              <a:rPr lang="en-US" smtClean="0"/>
              <a:t>‹#›</a:t>
            </a:fld>
            <a:endParaRPr lang="en-US"/>
          </a:p>
        </p:txBody>
      </p:sp>
    </p:spTree>
    <p:extLst>
      <p:ext uri="{BB962C8B-B14F-4D97-AF65-F5344CB8AC3E}">
        <p14:creationId xmlns:p14="http://schemas.microsoft.com/office/powerpoint/2010/main" val="1035809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490832-D78F-4D08-AC8B-75C5B4B8FF6A}" type="datetimeFigureOut">
              <a:rPr lang="en-US" smtClean="0"/>
              <a:t>12/16/2018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06D38C-C3CE-4495-8283-97866671FF4B}" type="slidenum">
              <a:rPr lang="en-US" smtClean="0"/>
              <a:t>‹#›</a:t>
            </a:fld>
            <a:endParaRPr lang="en-US"/>
          </a:p>
        </p:txBody>
      </p:sp>
    </p:spTree>
    <p:extLst>
      <p:ext uri="{BB962C8B-B14F-4D97-AF65-F5344CB8AC3E}">
        <p14:creationId xmlns:p14="http://schemas.microsoft.com/office/powerpoint/2010/main" val="117247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490832-D78F-4D08-AC8B-75C5B4B8FF6A}"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06D38C-C3CE-4495-8283-97866671FF4B}" type="slidenum">
              <a:rPr lang="en-US" smtClean="0"/>
              <a:t>‹#›</a:t>
            </a:fld>
            <a:endParaRPr lang="en-US"/>
          </a:p>
        </p:txBody>
      </p:sp>
    </p:spTree>
    <p:extLst>
      <p:ext uri="{BB962C8B-B14F-4D97-AF65-F5344CB8AC3E}">
        <p14:creationId xmlns:p14="http://schemas.microsoft.com/office/powerpoint/2010/main" val="392261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490832-D78F-4D08-AC8B-75C5B4B8FF6A}"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06D38C-C3CE-4495-8283-97866671FF4B}" type="slidenum">
              <a:rPr lang="en-US" smtClean="0"/>
              <a:t>‹#›</a:t>
            </a:fld>
            <a:endParaRPr lang="en-US"/>
          </a:p>
        </p:txBody>
      </p:sp>
    </p:spTree>
    <p:extLst>
      <p:ext uri="{BB962C8B-B14F-4D97-AF65-F5344CB8AC3E}">
        <p14:creationId xmlns:p14="http://schemas.microsoft.com/office/powerpoint/2010/main" val="742207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490832-D78F-4D08-AC8B-75C5B4B8FF6A}" type="datetimeFigureOut">
              <a:rPr lang="en-US" smtClean="0"/>
              <a:t>12/16/2018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6D38C-C3CE-4495-8283-97866671FF4B}" type="slidenum">
              <a:rPr lang="en-US" smtClean="0"/>
              <a:t>‹#›</a:t>
            </a:fld>
            <a:endParaRPr lang="en-US"/>
          </a:p>
        </p:txBody>
      </p:sp>
    </p:spTree>
    <p:extLst>
      <p:ext uri="{BB962C8B-B14F-4D97-AF65-F5344CB8AC3E}">
        <p14:creationId xmlns:p14="http://schemas.microsoft.com/office/powerpoint/2010/main" val="2573623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12192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6629400" y="1"/>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676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5124091"/>
            <a:ext cx="12192000" cy="173160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spcBef>
                <a:spcPct val="20000"/>
              </a:spcBef>
            </a:pPr>
            <a:r>
              <a:rPr lang="en-US" sz="1100" b="1" dirty="0">
                <a:solidFill>
                  <a:prstClr val="black"/>
                </a:solidFill>
                <a:latin typeface="Times New Roman" pitchFamily="18" charset="0"/>
                <a:cs typeface="Times New Roman" pitchFamily="18" charset="0"/>
              </a:rPr>
              <a:t>                   </a:t>
            </a:r>
          </a:p>
          <a:p>
            <a:r>
              <a:rPr lang="en-US" sz="1100" b="1" dirty="0">
                <a:solidFill>
                  <a:prstClr val="black"/>
                </a:solidFill>
                <a:cs typeface="Times New Roman" pitchFamily="18" charset="0"/>
              </a:rPr>
              <a:t>                       </a:t>
            </a:r>
            <a:r>
              <a:rPr lang="en-US" sz="1400" b="1" i="1" dirty="0"/>
              <a:t>Human Heredity </a:t>
            </a:r>
            <a:r>
              <a:rPr lang="en-US" sz="1400" b="1" dirty="0"/>
              <a:t>Chapters 2, 3, 4, 5</a:t>
            </a:r>
          </a:p>
          <a:p>
            <a:r>
              <a:rPr lang="en-US" sz="1400" b="1" i="1" dirty="0" smtClean="0"/>
              <a:t>                  Lippincott’s </a:t>
            </a:r>
            <a:r>
              <a:rPr lang="en-US" sz="1400" b="1" i="1" dirty="0"/>
              <a:t>Illustrated Reviews: Cell and Molecular Biology </a:t>
            </a:r>
            <a:r>
              <a:rPr lang="en-US" sz="1400" b="1" dirty="0"/>
              <a:t>Chapter </a:t>
            </a:r>
            <a:r>
              <a:rPr lang="en-US" sz="1400" b="1" dirty="0" smtClean="0"/>
              <a:t>20</a:t>
            </a:r>
          </a:p>
          <a:p>
            <a:r>
              <a:rPr lang="en-US" sz="1400" b="1" dirty="0" smtClean="0"/>
              <a:t>                  </a:t>
            </a:r>
            <a:r>
              <a:rPr lang="en-US" sz="1100" b="1" dirty="0" smtClean="0">
                <a:solidFill>
                  <a:prstClr val="black"/>
                </a:solidFill>
                <a:latin typeface="Times New Roman" pitchFamily="18" charset="0"/>
                <a:cs typeface="Times New Roman" pitchFamily="18" charset="0"/>
              </a:rPr>
              <a:t>                        </a:t>
            </a:r>
            <a:endParaRPr lang="en-US" sz="1100" b="1" dirty="0">
              <a:solidFill>
                <a:prstClr val="black"/>
              </a:solidFill>
              <a:latin typeface="Times New Roman" pitchFamily="18" charset="0"/>
              <a:cs typeface="Times New Roman" pitchFamily="18" charset="0"/>
            </a:endParaRPr>
          </a:p>
          <a:p>
            <a:r>
              <a:rPr lang="en-US" sz="1100" b="1" dirty="0">
                <a:solidFill>
                  <a:prstClr val="black"/>
                </a:solidFill>
                <a:latin typeface="Times New Roman" pitchFamily="18" charset="0"/>
                <a:cs typeface="Times New Roman" pitchFamily="18" charset="0"/>
              </a:rPr>
              <a:t>                    </a:t>
            </a:r>
          </a:p>
          <a:p>
            <a:r>
              <a:rPr lang="en-US" sz="1100" b="1" dirty="0">
                <a:solidFill>
                  <a:prstClr val="black"/>
                </a:solidFill>
                <a:latin typeface="Times New Roman" pitchFamily="18" charset="0"/>
                <a:cs typeface="Times New Roman" pitchFamily="18" charset="0"/>
              </a:rPr>
              <a:t>                   </a:t>
            </a:r>
            <a:r>
              <a:rPr lang="en-US" sz="1100" b="1" dirty="0" smtClean="0">
                <a:solidFill>
                  <a:prstClr val="black"/>
                </a:solidFill>
                <a:latin typeface="Times New Roman" pitchFamily="18" charset="0"/>
                <a:cs typeface="Times New Roman" pitchFamily="18" charset="0"/>
              </a:rPr>
              <a:t>    </a:t>
            </a:r>
            <a:r>
              <a:rPr lang="en-US" sz="1100" b="1" dirty="0">
                <a:solidFill>
                  <a:prstClr val="black"/>
                </a:solidFill>
                <a:latin typeface="Calibri" pitchFamily="34" charset="0"/>
                <a:cs typeface="Calibri" pitchFamily="34" charset="0"/>
              </a:rPr>
              <a:t>For more detailed instruction, any question, cases need help please post to the group of session.</a:t>
            </a:r>
          </a:p>
          <a:p>
            <a:r>
              <a:rPr lang="en-US" sz="1000" b="1" dirty="0">
                <a:solidFill>
                  <a:prstClr val="black"/>
                </a:solidFill>
                <a:latin typeface="Calibri" pitchFamily="34" charset="0"/>
                <a:cs typeface="Calibri" pitchFamily="34" charset="0"/>
              </a:rPr>
              <a:t>                         </a:t>
            </a:r>
          </a:p>
          <a:p>
            <a:pPr>
              <a:spcBef>
                <a:spcPct val="20000"/>
              </a:spcBef>
            </a:pPr>
            <a:endParaRPr lang="en-US" sz="1100" dirty="0"/>
          </a:p>
        </p:txBody>
      </p:sp>
      <p:sp>
        <p:nvSpPr>
          <p:cNvPr id="10" name="TextBox 9"/>
          <p:cNvSpPr txBox="1"/>
          <p:nvPr/>
        </p:nvSpPr>
        <p:spPr>
          <a:xfrm>
            <a:off x="687834" y="732452"/>
            <a:ext cx="9184586" cy="3785652"/>
          </a:xfrm>
          <a:prstGeom prst="rect">
            <a:avLst/>
          </a:prstGeom>
          <a:noFill/>
        </p:spPr>
        <p:txBody>
          <a:bodyPr wrap="square" rtlCol="0">
            <a:spAutoFit/>
          </a:bodyPr>
          <a:lstStyle/>
          <a:p>
            <a:r>
              <a:rPr lang="en-US" sz="2000" b="1" dirty="0">
                <a:cs typeface="Times New Roman" pitchFamily="18" charset="0"/>
              </a:rPr>
              <a:t>The module</a:t>
            </a:r>
            <a:r>
              <a:rPr lang="en-US" sz="2000" dirty="0">
                <a:cs typeface="Times New Roman" pitchFamily="18" charset="0"/>
              </a:rPr>
              <a:t>:  </a:t>
            </a:r>
            <a:r>
              <a:rPr lang="en-US" sz="2000" b="1" dirty="0">
                <a:cs typeface="Times New Roman" pitchFamily="18" charset="0"/>
              </a:rPr>
              <a:t>Molecules,  Genes and Diseases (MGD)</a:t>
            </a:r>
          </a:p>
          <a:p>
            <a:r>
              <a:rPr lang="en-US" b="1" dirty="0">
                <a:cs typeface="Times New Roman" pitchFamily="18" charset="0"/>
              </a:rPr>
              <a:t>Session </a:t>
            </a:r>
            <a:r>
              <a:rPr lang="en-US" b="1" dirty="0" smtClean="0">
                <a:cs typeface="Times New Roman" pitchFamily="18" charset="0"/>
              </a:rPr>
              <a:t>10</a:t>
            </a:r>
            <a:endParaRPr lang="en-US" b="1" dirty="0">
              <a:cs typeface="Times New Roman" pitchFamily="18" charset="0"/>
            </a:endParaRPr>
          </a:p>
          <a:p>
            <a:r>
              <a:rPr lang="en-US" b="1" dirty="0">
                <a:cs typeface="Times New Roman" pitchFamily="18" charset="0"/>
              </a:rPr>
              <a:t>Lecture </a:t>
            </a:r>
            <a:r>
              <a:rPr lang="en-US" b="1" dirty="0" smtClean="0">
                <a:cs typeface="Times New Roman" pitchFamily="18" charset="0"/>
              </a:rPr>
              <a:t>18</a:t>
            </a:r>
            <a:endParaRPr lang="en-US" b="1" dirty="0">
              <a:cs typeface="Times New Roman" pitchFamily="18" charset="0"/>
            </a:endParaRPr>
          </a:p>
          <a:p>
            <a:r>
              <a:rPr lang="en-US" b="1" dirty="0" smtClean="0">
                <a:cs typeface="Times New Roman" pitchFamily="18" charset="0"/>
              </a:rPr>
              <a:t>Duration 1 </a:t>
            </a:r>
            <a:r>
              <a:rPr lang="en-US" b="1" dirty="0" smtClean="0">
                <a:cs typeface="Times New Roman" pitchFamily="18" charset="0"/>
              </a:rPr>
              <a:t>hour</a:t>
            </a:r>
            <a:endParaRPr lang="en-US" dirty="0"/>
          </a:p>
          <a:p>
            <a:r>
              <a:rPr lang="en-US" sz="2000" b="1" dirty="0" smtClean="0">
                <a:cs typeface="Times New Roman" pitchFamily="18" charset="0"/>
              </a:rPr>
              <a:t>Mutations</a:t>
            </a:r>
          </a:p>
          <a:p>
            <a:r>
              <a:rPr lang="en-US" b="1" dirty="0"/>
              <a:t>Detecting disease-causing </a:t>
            </a:r>
            <a:r>
              <a:rPr lang="en-US" b="1" dirty="0" smtClean="0"/>
              <a:t>mutations</a:t>
            </a:r>
            <a:endParaRPr lang="en-US" sz="2000" b="1" dirty="0" smtClean="0">
              <a:cs typeface="Times New Roman" pitchFamily="18" charset="0"/>
            </a:endParaRPr>
          </a:p>
          <a:p>
            <a:r>
              <a:rPr lang="en-US" sz="2000" b="1" dirty="0" smtClean="0">
                <a:cs typeface="Times New Roman" pitchFamily="18" charset="0"/>
              </a:rPr>
              <a:t>                Staff</a:t>
            </a:r>
            <a:r>
              <a:rPr lang="en-US" sz="2000" b="1" dirty="0">
                <a:cs typeface="Times New Roman" pitchFamily="18" charset="0"/>
              </a:rPr>
              <a:t>: </a:t>
            </a:r>
            <a:r>
              <a:rPr lang="en-US" b="1" dirty="0">
                <a:cs typeface="Times New Roman" pitchFamily="18" charset="0"/>
              </a:rPr>
              <a:t>Dr. </a:t>
            </a:r>
            <a:r>
              <a:rPr lang="en-US" b="1" dirty="0" err="1">
                <a:cs typeface="Times New Roman" pitchFamily="18" charset="0"/>
              </a:rPr>
              <a:t>Nibras</a:t>
            </a:r>
            <a:r>
              <a:rPr lang="en-US" b="1" dirty="0">
                <a:cs typeface="Times New Roman" pitchFamily="18" charset="0"/>
              </a:rPr>
              <a:t> </a:t>
            </a:r>
            <a:r>
              <a:rPr lang="en-US" b="1" dirty="0" err="1">
                <a:cs typeface="Times New Roman" pitchFamily="18" charset="0"/>
              </a:rPr>
              <a:t>Saleam</a:t>
            </a:r>
            <a:r>
              <a:rPr lang="en-US" b="1" dirty="0">
                <a:cs typeface="Times New Roman" pitchFamily="18" charset="0"/>
              </a:rPr>
              <a:t> Al-</a:t>
            </a:r>
            <a:r>
              <a:rPr lang="en-US" b="1" dirty="0" err="1">
                <a:cs typeface="Times New Roman" pitchFamily="18" charset="0"/>
              </a:rPr>
              <a:t>Ammar</a:t>
            </a:r>
            <a:endParaRPr lang="en-US" b="1" dirty="0">
              <a:cs typeface="Times New Roman" pitchFamily="18" charset="0"/>
            </a:endParaRPr>
          </a:p>
          <a:p>
            <a:r>
              <a:rPr lang="en-US" b="1" dirty="0">
                <a:cs typeface="Times New Roman" pitchFamily="18" charset="0"/>
              </a:rPr>
              <a:t>                              Dr. Hussein K. Abdel-</a:t>
            </a:r>
            <a:r>
              <a:rPr lang="en-US" b="1" dirty="0" err="1">
                <a:cs typeface="Times New Roman" pitchFamily="18" charset="0"/>
              </a:rPr>
              <a:t>Sada</a:t>
            </a:r>
            <a:r>
              <a:rPr lang="en-US" b="1" dirty="0">
                <a:cs typeface="Times New Roman" pitchFamily="18" charset="0"/>
              </a:rPr>
              <a:t> </a:t>
            </a:r>
          </a:p>
          <a:p>
            <a:r>
              <a:rPr lang="en-US" b="1" dirty="0">
                <a:cs typeface="Times New Roman" pitchFamily="18" charset="0"/>
              </a:rPr>
              <a:t>                              Dr. </a:t>
            </a:r>
            <a:r>
              <a:rPr lang="en-US" b="1" dirty="0" err="1">
                <a:cs typeface="Times New Roman" pitchFamily="18" charset="0"/>
              </a:rPr>
              <a:t>Ilham</a:t>
            </a:r>
            <a:r>
              <a:rPr lang="en-US" b="1" dirty="0">
                <a:cs typeface="Times New Roman" pitchFamily="18" charset="0"/>
              </a:rPr>
              <a:t> </a:t>
            </a:r>
            <a:r>
              <a:rPr lang="en-US" b="1" dirty="0" err="1">
                <a:cs typeface="Times New Roman" pitchFamily="18" charset="0"/>
              </a:rPr>
              <a:t>Jawad</a:t>
            </a:r>
            <a:endParaRPr lang="en-US" b="1" dirty="0">
              <a:cs typeface="Times New Roman" pitchFamily="18" charset="0"/>
            </a:endParaRPr>
          </a:p>
          <a:p>
            <a:r>
              <a:rPr lang="en-US" b="1" dirty="0">
                <a:cs typeface="Times New Roman" pitchFamily="18" charset="0"/>
              </a:rPr>
              <a:t>                              Dr. </a:t>
            </a:r>
            <a:r>
              <a:rPr lang="en-US" b="1" dirty="0" err="1">
                <a:cs typeface="Times New Roman" pitchFamily="18" charset="0"/>
              </a:rPr>
              <a:t>Ihsan</a:t>
            </a:r>
            <a:r>
              <a:rPr lang="en-US" b="1" dirty="0">
                <a:cs typeface="Times New Roman" pitchFamily="18" charset="0"/>
              </a:rPr>
              <a:t> </a:t>
            </a:r>
            <a:r>
              <a:rPr lang="en-US" b="1" dirty="0" err="1">
                <a:cs typeface="Times New Roman" pitchFamily="18" charset="0"/>
              </a:rPr>
              <a:t>Mardan</a:t>
            </a:r>
            <a:endParaRPr lang="en-US" b="1" dirty="0">
              <a:cs typeface="Times New Roman" pitchFamily="18" charset="0"/>
            </a:endParaRPr>
          </a:p>
          <a:p>
            <a:r>
              <a:rPr lang="en-US" b="1" dirty="0">
                <a:cs typeface="Times New Roman" pitchFamily="18" charset="0"/>
              </a:rPr>
              <a:t>                              Dr. </a:t>
            </a:r>
            <a:r>
              <a:rPr lang="en-US" b="1" dirty="0" err="1">
                <a:cs typeface="Times New Roman" pitchFamily="18" charset="0"/>
              </a:rPr>
              <a:t>Wameedh</a:t>
            </a:r>
            <a:r>
              <a:rPr lang="en-US" b="1" dirty="0">
                <a:cs typeface="Times New Roman" pitchFamily="18" charset="0"/>
              </a:rPr>
              <a:t> </a:t>
            </a:r>
            <a:r>
              <a:rPr lang="en-US" b="1" dirty="0" err="1">
                <a:cs typeface="Times New Roman" pitchFamily="18" charset="0"/>
              </a:rPr>
              <a:t>Hashim</a:t>
            </a:r>
            <a:endParaRPr lang="en-US" b="1" dirty="0">
              <a:cs typeface="Times New Roman" pitchFamily="18" charset="0"/>
            </a:endParaRPr>
          </a:p>
          <a:p>
            <a:r>
              <a:rPr lang="en-US" b="1" dirty="0">
                <a:cs typeface="Times New Roman" pitchFamily="18" charset="0"/>
              </a:rPr>
              <a:t>                              Dr. </a:t>
            </a:r>
            <a:r>
              <a:rPr lang="en-US" b="1" dirty="0" err="1">
                <a:cs typeface="Times New Roman" pitchFamily="18" charset="0"/>
              </a:rPr>
              <a:t>Muntaha</a:t>
            </a:r>
            <a:endParaRPr lang="en-US" b="1" dirty="0">
              <a:cs typeface="Times New Roman" pitchFamily="18" charset="0"/>
            </a:endParaRPr>
          </a:p>
          <a:p>
            <a:r>
              <a:rPr lang="en-US" b="1" dirty="0">
                <a:cs typeface="Times New Roman" pitchFamily="18" charset="0"/>
              </a:rPr>
              <a:t>                              Dr. </a:t>
            </a:r>
            <a:r>
              <a:rPr lang="en-US" b="1" dirty="0" err="1">
                <a:cs typeface="Times New Roman" pitchFamily="18" charset="0"/>
              </a:rPr>
              <a:t>Sadeq</a:t>
            </a:r>
            <a:r>
              <a:rPr lang="en-US" b="1" dirty="0">
                <a:cs typeface="Times New Roman" pitchFamily="18" charset="0"/>
              </a:rPr>
              <a:t> K. Ali </a:t>
            </a:r>
            <a:r>
              <a:rPr lang="en-US" b="1" dirty="0" smtClean="0">
                <a:cs typeface="Times New Roman" pitchFamily="18" charset="0"/>
              </a:rPr>
              <a:t>                          </a:t>
            </a:r>
            <a:endParaRPr lang="en-US" b="1" dirty="0">
              <a:cs typeface="Times New Roman" pitchFamily="18"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58546" y="1"/>
            <a:ext cx="759825" cy="742017"/>
          </a:xfrm>
          <a:prstGeom prst="rect">
            <a:avLst/>
          </a:prstGeom>
        </p:spPr>
      </p:pic>
      <p:pic>
        <p:nvPicPr>
          <p:cNvPr id="13" name="Picture 4" descr="C:\Users\acer\Desktop\t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823" y="5207770"/>
            <a:ext cx="542926" cy="57833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7083" y="6287435"/>
            <a:ext cx="604406" cy="492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3"/>
          <p:cNvPicPr>
            <a:picLocks noChangeAspect="1"/>
          </p:cNvPicPr>
          <p:nvPr/>
        </p:nvPicPr>
        <p:blipFill rotWithShape="1">
          <a:blip r:embed="rId5" cstate="print">
            <a:extLst>
              <a:ext uri="{28A0092B-C50C-407E-A947-70E740481C1C}">
                <a14:useLocalDpi xmlns:a14="http://schemas.microsoft.com/office/drawing/2010/main" val="0"/>
              </a:ext>
            </a:extLst>
          </a:blip>
          <a:srcRect l="-245"/>
          <a:stretch/>
        </p:blipFill>
        <p:spPr>
          <a:xfrm>
            <a:off x="11267415" y="6097990"/>
            <a:ext cx="749057" cy="681629"/>
          </a:xfrm>
          <a:prstGeom prst="rect">
            <a:avLst/>
          </a:prstGeom>
        </p:spPr>
      </p:pic>
    </p:spTree>
    <p:extLst>
      <p:ext uri="{BB962C8B-B14F-4D97-AF65-F5344CB8AC3E}">
        <p14:creationId xmlns:p14="http://schemas.microsoft.com/office/powerpoint/2010/main" val="4284126144"/>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88.jpeg"/>
          <p:cNvPicPr/>
          <p:nvPr/>
        </p:nvPicPr>
        <p:blipFill rotWithShape="1">
          <a:blip r:embed="rId2" cstate="print"/>
          <a:srcRect l="3451"/>
          <a:stretch/>
        </p:blipFill>
        <p:spPr>
          <a:xfrm>
            <a:off x="613953" y="591457"/>
            <a:ext cx="10907487" cy="5847347"/>
          </a:xfrm>
          <a:prstGeom prst="rect">
            <a:avLst/>
          </a:prstGeom>
        </p:spPr>
      </p:pic>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245"/>
          <a:stretch/>
        </p:blipFill>
        <p:spPr>
          <a:xfrm>
            <a:off x="11267415" y="6097990"/>
            <a:ext cx="749057" cy="681629"/>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4020" y="5893223"/>
            <a:ext cx="759825" cy="742017"/>
          </a:xfrm>
          <a:prstGeom prst="rect">
            <a:avLst/>
          </a:prstGeom>
        </p:spPr>
      </p:pic>
      <p:sp>
        <p:nvSpPr>
          <p:cNvPr id="2" name="Rectangle 1"/>
          <p:cNvSpPr/>
          <p:nvPr/>
        </p:nvSpPr>
        <p:spPr>
          <a:xfrm>
            <a:off x="5339382" y="3167390"/>
            <a:ext cx="1513235" cy="523220"/>
          </a:xfrm>
          <a:prstGeom prst="rect">
            <a:avLst/>
          </a:prstGeom>
        </p:spPr>
        <p:txBody>
          <a:bodyPr wrap="none">
            <a:spAutoFit/>
          </a:bodyPr>
          <a:lstStyle/>
          <a:p>
            <a:pPr lvl="1"/>
            <a:r>
              <a:rPr lang="en-US" sz="2800" dirty="0" smtClean="0">
                <a:solidFill>
                  <a:srgbClr val="0070C0"/>
                </a:solidFill>
              </a:rPr>
              <a:t>(LO.2)</a:t>
            </a:r>
            <a:endParaRPr lang="en-US" sz="2800" dirty="0" smtClean="0">
              <a:solidFill>
                <a:srgbClr val="0070C0"/>
              </a:solidFill>
            </a:endParaRPr>
          </a:p>
        </p:txBody>
      </p:sp>
      <p:sp>
        <p:nvSpPr>
          <p:cNvPr id="6" name="Rectangle 5"/>
          <p:cNvSpPr/>
          <p:nvPr/>
        </p:nvSpPr>
        <p:spPr>
          <a:xfrm>
            <a:off x="10398138" y="329847"/>
            <a:ext cx="1513235" cy="523220"/>
          </a:xfrm>
          <a:prstGeom prst="rect">
            <a:avLst/>
          </a:prstGeom>
        </p:spPr>
        <p:txBody>
          <a:bodyPr wrap="none">
            <a:spAutoFit/>
          </a:bodyPr>
          <a:lstStyle/>
          <a:p>
            <a:pPr lvl="1"/>
            <a:r>
              <a:rPr lang="en-US" sz="2800" dirty="0" smtClean="0">
                <a:solidFill>
                  <a:srgbClr val="0070C0"/>
                </a:solidFill>
              </a:rPr>
              <a:t>(LO.2)</a:t>
            </a:r>
            <a:endParaRPr lang="en-US" sz="2800" dirty="0" smtClean="0">
              <a:solidFill>
                <a:srgbClr val="0070C0"/>
              </a:solidFill>
            </a:endParaRPr>
          </a:p>
        </p:txBody>
      </p:sp>
    </p:spTree>
    <p:extLst>
      <p:ext uri="{BB962C8B-B14F-4D97-AF65-F5344CB8AC3E}">
        <p14:creationId xmlns:p14="http://schemas.microsoft.com/office/powerpoint/2010/main" val="40105827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924" y="1912229"/>
            <a:ext cx="11463019" cy="2893100"/>
          </a:xfrm>
          <a:prstGeom prst="rect">
            <a:avLst/>
          </a:prstGeom>
        </p:spPr>
        <p:txBody>
          <a:bodyPr wrap="square">
            <a:spAutoFit/>
          </a:bodyPr>
          <a:lstStyle/>
          <a:p>
            <a:pPr lvl="1"/>
            <a:endParaRPr lang="en-US" sz="2800" dirty="0" smtClean="0"/>
          </a:p>
          <a:p>
            <a:pPr lvl="1"/>
            <a:r>
              <a:rPr lang="en-US" sz="2800" dirty="0" smtClean="0"/>
              <a:t>Recognize the fundamental importance of PCR in the diagnosis of genetic disease. </a:t>
            </a:r>
            <a:r>
              <a:rPr lang="en-US" sz="2800" dirty="0" smtClean="0">
                <a:solidFill>
                  <a:srgbClr val="0070C0"/>
                </a:solidFill>
              </a:rPr>
              <a:t>(LO.1)</a:t>
            </a:r>
          </a:p>
          <a:p>
            <a:pPr lvl="1"/>
            <a:r>
              <a:rPr lang="en-US" sz="2800" dirty="0" smtClean="0"/>
              <a:t>Provide an overview of the different genetic tests available for the detection of mutations in genes. </a:t>
            </a:r>
            <a:r>
              <a:rPr lang="en-US" sz="2800" dirty="0" smtClean="0">
                <a:solidFill>
                  <a:srgbClr val="0070C0"/>
                </a:solidFill>
              </a:rPr>
              <a:t>(LO.2)</a:t>
            </a:r>
          </a:p>
          <a:p>
            <a:pPr>
              <a:lnSpc>
                <a:spcPct val="150000"/>
              </a:lnSpc>
            </a:pPr>
            <a:endParaRPr lang="en-US" sz="2800" b="1" dirty="0" smtClean="0">
              <a:latin typeface="Calibri" pitchFamily="34" charset="0"/>
              <a:cs typeface="Calibri" pitchFamily="34" charset="0"/>
            </a:endParaRP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245"/>
          <a:stretch/>
        </p:blipFill>
        <p:spPr>
          <a:xfrm>
            <a:off x="11267415" y="6097990"/>
            <a:ext cx="749057" cy="68162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20" y="5893223"/>
            <a:ext cx="759825" cy="742017"/>
          </a:xfrm>
          <a:prstGeom prst="rect">
            <a:avLst/>
          </a:prstGeom>
        </p:spPr>
      </p:pic>
      <p:sp>
        <p:nvSpPr>
          <p:cNvPr id="5" name="Rectangle 4"/>
          <p:cNvSpPr/>
          <p:nvPr/>
        </p:nvSpPr>
        <p:spPr>
          <a:xfrm>
            <a:off x="603931" y="510400"/>
            <a:ext cx="11038011" cy="1384995"/>
          </a:xfrm>
          <a:prstGeom prst="rect">
            <a:avLst/>
          </a:prstGeom>
        </p:spPr>
        <p:txBody>
          <a:bodyPr wrap="square">
            <a:spAutoFit/>
          </a:bodyPr>
          <a:lstStyle/>
          <a:p>
            <a:pPr>
              <a:lnSpc>
                <a:spcPct val="150000"/>
              </a:lnSpc>
            </a:pPr>
            <a:r>
              <a:rPr lang="en-US" sz="2800" b="1" dirty="0">
                <a:latin typeface="Calibri" pitchFamily="34" charset="0"/>
                <a:cs typeface="Calibri" pitchFamily="34" charset="0"/>
              </a:rPr>
              <a:t>Intended learning outcomes of Lecture </a:t>
            </a:r>
            <a:r>
              <a:rPr lang="en-US" sz="2800" b="1" dirty="0" smtClean="0">
                <a:latin typeface="Calibri" pitchFamily="34" charset="0"/>
                <a:cs typeface="Calibri" pitchFamily="34" charset="0"/>
              </a:rPr>
              <a:t>18</a:t>
            </a:r>
            <a:endParaRPr lang="en-US" sz="2800" b="1" dirty="0">
              <a:latin typeface="Calibri" pitchFamily="34" charset="0"/>
              <a:cs typeface="Calibri" pitchFamily="34" charset="0"/>
            </a:endParaRPr>
          </a:p>
          <a:p>
            <a:pPr>
              <a:lnSpc>
                <a:spcPct val="150000"/>
              </a:lnSpc>
            </a:pPr>
            <a:r>
              <a:rPr lang="en-US" sz="2800" b="1" dirty="0">
                <a:latin typeface="Calibri" pitchFamily="34" charset="0"/>
                <a:cs typeface="Calibri" pitchFamily="34" charset="0"/>
              </a:rPr>
              <a:t>At the end of this lecture you should be able to:</a:t>
            </a:r>
          </a:p>
        </p:txBody>
      </p:sp>
    </p:spTree>
    <p:extLst>
      <p:ext uri="{BB962C8B-B14F-4D97-AF65-F5344CB8AC3E}">
        <p14:creationId xmlns:p14="http://schemas.microsoft.com/office/powerpoint/2010/main" val="371495267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245"/>
          <a:stretch/>
        </p:blipFill>
        <p:spPr>
          <a:xfrm>
            <a:off x="11267415" y="6097990"/>
            <a:ext cx="749057" cy="68162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20" y="5893223"/>
            <a:ext cx="759825" cy="742017"/>
          </a:xfrm>
          <a:prstGeom prst="rect">
            <a:avLst/>
          </a:prstGeom>
        </p:spPr>
      </p:pic>
      <p:sp>
        <p:nvSpPr>
          <p:cNvPr id="6" name="Rectangle 5"/>
          <p:cNvSpPr/>
          <p:nvPr/>
        </p:nvSpPr>
        <p:spPr>
          <a:xfrm>
            <a:off x="796834" y="585177"/>
            <a:ext cx="10215154" cy="5394297"/>
          </a:xfrm>
          <a:prstGeom prst="rect">
            <a:avLst/>
          </a:prstGeom>
        </p:spPr>
        <p:txBody>
          <a:bodyPr wrap="square">
            <a:spAutoFit/>
          </a:bodyPr>
          <a:lstStyle/>
          <a:p>
            <a:pPr marL="71120" marR="0" algn="just">
              <a:lnSpc>
                <a:spcPts val="1595"/>
              </a:lnSpc>
              <a:spcBef>
                <a:spcPts val="10"/>
              </a:spcBef>
              <a:spcAft>
                <a:spcPts val="0"/>
              </a:spcAft>
            </a:pPr>
            <a:r>
              <a:rPr lang="en-US" sz="2400" b="1" dirty="0">
                <a:latin typeface="Times New Roman" panose="02020603050405020304" pitchFamily="18" charset="0"/>
                <a:ea typeface="Times New Roman" panose="02020603050405020304" pitchFamily="18" charset="0"/>
              </a:rPr>
              <a:t>Detection of mutations</a:t>
            </a:r>
            <a:endParaRPr lang="en-US" sz="2400" dirty="0" smtClean="0">
              <a:effectLst/>
              <a:latin typeface="Times New Roman" panose="02020603050405020304" pitchFamily="18" charset="0"/>
              <a:ea typeface="Times New Roman" panose="02020603050405020304" pitchFamily="18" charset="0"/>
            </a:endParaRPr>
          </a:p>
          <a:p>
            <a:pPr marL="71120" marR="196215" algn="just">
              <a:lnSpc>
                <a:spcPct val="115000"/>
              </a:lnSpc>
              <a:spcBef>
                <a:spcPts val="0"/>
              </a:spcBef>
              <a:spcAft>
                <a:spcPts val="0"/>
              </a:spcAft>
            </a:pPr>
            <a:r>
              <a:rPr lang="en-US" sz="2400" dirty="0">
                <a:latin typeface="Times New Roman" panose="02020603050405020304" pitchFamily="18" charset="0"/>
                <a:ea typeface="Times New Roman" panose="02020603050405020304" pitchFamily="18" charset="0"/>
              </a:rPr>
              <a:t>Most human mutations are single base substitutions that cause single amino acid substitutions. Hence the problem is to detect a single base change in a background of 3000 million bases of DNA in the human genome. </a:t>
            </a:r>
            <a:endParaRPr lang="en-US" sz="2400" dirty="0" smtClean="0">
              <a:latin typeface="Times New Roman" panose="02020603050405020304" pitchFamily="18" charset="0"/>
              <a:ea typeface="Times New Roman" panose="02020603050405020304" pitchFamily="18" charset="0"/>
            </a:endParaRPr>
          </a:p>
          <a:p>
            <a:pPr marL="71120" marR="196215" algn="just">
              <a:lnSpc>
                <a:spcPct val="115000"/>
              </a:lnSpc>
              <a:spcBef>
                <a:spcPts val="0"/>
              </a:spcBef>
              <a:spcAft>
                <a:spcPts val="0"/>
              </a:spcAft>
            </a:pPr>
            <a:endParaRPr lang="en-US" sz="2400" dirty="0">
              <a:latin typeface="Times New Roman" panose="02020603050405020304" pitchFamily="18" charset="0"/>
              <a:ea typeface="Times New Roman" panose="02020603050405020304" pitchFamily="18" charset="0"/>
            </a:endParaRPr>
          </a:p>
          <a:p>
            <a:pPr marL="71120" marR="196215" algn="just">
              <a:lnSpc>
                <a:spcPct val="115000"/>
              </a:lnSpc>
              <a:spcBef>
                <a:spcPts val="0"/>
              </a:spcBef>
              <a:spcAft>
                <a:spcPts val="0"/>
              </a:spcAft>
            </a:pPr>
            <a:r>
              <a:rPr lang="en-US" sz="2400" dirty="0" smtClean="0">
                <a:latin typeface="Times New Roman" panose="02020603050405020304" pitchFamily="18" charset="0"/>
                <a:ea typeface="Times New Roman" panose="02020603050405020304" pitchFamily="18" charset="0"/>
              </a:rPr>
              <a:t>The </a:t>
            </a:r>
            <a:r>
              <a:rPr lang="en-US" sz="2400" dirty="0">
                <a:latin typeface="Times New Roman" panose="02020603050405020304" pitchFamily="18" charset="0"/>
                <a:ea typeface="Times New Roman" panose="02020603050405020304" pitchFamily="18" charset="0"/>
              </a:rPr>
              <a:t>entire human genome has  been cloned and sequenced. For many genes of clinical interest precise alterations at the DNA have been </a:t>
            </a:r>
            <a:r>
              <a:rPr lang="en-US" sz="2400" dirty="0" smtClean="0">
                <a:latin typeface="Times New Roman" panose="02020603050405020304" pitchFamily="18" charset="0"/>
                <a:ea typeface="Times New Roman" panose="02020603050405020304" pitchFamily="18" charset="0"/>
              </a:rPr>
              <a:t>characterized </a:t>
            </a:r>
            <a:r>
              <a:rPr lang="en-US" sz="2400" dirty="0">
                <a:latin typeface="Times New Roman" panose="02020603050405020304" pitchFamily="18" charset="0"/>
                <a:ea typeface="Times New Roman" panose="02020603050405020304" pitchFamily="18" charset="0"/>
              </a:rPr>
              <a:t>for common mutations. </a:t>
            </a:r>
            <a:endParaRPr lang="en-US" sz="2400" dirty="0" smtClean="0">
              <a:latin typeface="Times New Roman" panose="02020603050405020304" pitchFamily="18" charset="0"/>
              <a:ea typeface="Times New Roman" panose="02020603050405020304" pitchFamily="18" charset="0"/>
            </a:endParaRPr>
          </a:p>
          <a:p>
            <a:pPr marL="71120" marR="196215" algn="just">
              <a:lnSpc>
                <a:spcPct val="115000"/>
              </a:lnSpc>
              <a:spcBef>
                <a:spcPts val="0"/>
              </a:spcBef>
              <a:spcAft>
                <a:spcPts val="0"/>
              </a:spcAft>
            </a:pPr>
            <a:endParaRPr lang="en-US" sz="2400" dirty="0">
              <a:latin typeface="Times New Roman" panose="02020603050405020304" pitchFamily="18" charset="0"/>
              <a:ea typeface="Times New Roman" panose="02020603050405020304" pitchFamily="18" charset="0"/>
            </a:endParaRPr>
          </a:p>
          <a:p>
            <a:pPr marL="71120" marR="196215" algn="just">
              <a:lnSpc>
                <a:spcPct val="115000"/>
              </a:lnSpc>
              <a:spcBef>
                <a:spcPts val="0"/>
              </a:spcBef>
              <a:spcAft>
                <a:spcPts val="0"/>
              </a:spcAft>
            </a:pPr>
            <a:r>
              <a:rPr lang="en-US" sz="2400" dirty="0" smtClean="0">
                <a:latin typeface="Times New Roman" panose="02020603050405020304" pitchFamily="18" charset="0"/>
                <a:ea typeface="Times New Roman" panose="02020603050405020304" pitchFamily="18" charset="0"/>
              </a:rPr>
              <a:t>For </a:t>
            </a:r>
            <a:r>
              <a:rPr lang="en-US" sz="2400" dirty="0">
                <a:latin typeface="Times New Roman" panose="02020603050405020304" pitchFamily="18" charset="0"/>
                <a:ea typeface="Times New Roman" panose="02020603050405020304" pitchFamily="18" charset="0"/>
              </a:rPr>
              <a:t>example, all cases of sickle cell </a:t>
            </a:r>
            <a:r>
              <a:rPr lang="en-US" sz="2400" dirty="0" err="1">
                <a:latin typeface="Times New Roman" panose="02020603050405020304" pitchFamily="18" charset="0"/>
                <a:ea typeface="Times New Roman" panose="02020603050405020304" pitchFamily="18" charset="0"/>
              </a:rPr>
              <a:t>anaemia</a:t>
            </a:r>
            <a:r>
              <a:rPr lang="en-US" sz="2400" dirty="0">
                <a:latin typeface="Times New Roman" panose="02020603050405020304" pitchFamily="18" charset="0"/>
                <a:ea typeface="Times New Roman" panose="02020603050405020304" pitchFamily="18" charset="0"/>
              </a:rPr>
              <a:t> are caused by exactly the same single base A-&gt;T mutation. It is possible to design a test for this mutation using </a:t>
            </a:r>
            <a:r>
              <a:rPr lang="en-US" sz="2400" b="1" dirty="0">
                <a:latin typeface="Times New Roman" panose="02020603050405020304" pitchFamily="18" charset="0"/>
                <a:ea typeface="Times New Roman" panose="02020603050405020304" pitchFamily="18" charset="0"/>
              </a:rPr>
              <a:t>allele-specific probes </a:t>
            </a:r>
            <a:r>
              <a:rPr lang="en-US" sz="2400" dirty="0">
                <a:latin typeface="Times New Roman" panose="02020603050405020304" pitchFamily="18" charset="0"/>
                <a:ea typeface="Times New Roman" panose="02020603050405020304" pitchFamily="18" charset="0"/>
              </a:rPr>
              <a:t>(see below), that can distinguish between the two different alleles in a </a:t>
            </a:r>
            <a:r>
              <a:rPr lang="en-US" sz="2400" dirty="0" err="1">
                <a:latin typeface="Times New Roman" panose="02020603050405020304" pitchFamily="18" charset="0"/>
                <a:ea typeface="Times New Roman" panose="02020603050405020304" pitchFamily="18" charset="0"/>
              </a:rPr>
              <a:t>hybridisation</a:t>
            </a:r>
            <a:r>
              <a:rPr lang="en-US" sz="2400" spc="-205" dirty="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experiment.</a:t>
            </a:r>
          </a:p>
        </p:txBody>
      </p:sp>
      <p:sp>
        <p:nvSpPr>
          <p:cNvPr id="7" name="Rectangle 6"/>
          <p:cNvSpPr/>
          <p:nvPr/>
        </p:nvSpPr>
        <p:spPr>
          <a:xfrm>
            <a:off x="10255370" y="202122"/>
            <a:ext cx="1513235" cy="523220"/>
          </a:xfrm>
          <a:prstGeom prst="rect">
            <a:avLst/>
          </a:prstGeom>
        </p:spPr>
        <p:txBody>
          <a:bodyPr wrap="none">
            <a:spAutoFit/>
          </a:bodyPr>
          <a:lstStyle/>
          <a:p>
            <a:pPr lvl="1"/>
            <a:r>
              <a:rPr lang="en-US" sz="2800" dirty="0" smtClean="0">
                <a:solidFill>
                  <a:srgbClr val="0070C0"/>
                </a:solidFill>
              </a:rPr>
              <a:t>(LO.1)</a:t>
            </a:r>
            <a:endParaRPr lang="en-US" sz="2800" dirty="0" smtClean="0">
              <a:solidFill>
                <a:srgbClr val="0070C0"/>
              </a:solidFill>
            </a:endParaRPr>
          </a:p>
        </p:txBody>
      </p:sp>
    </p:spTree>
    <p:extLst>
      <p:ext uri="{BB962C8B-B14F-4D97-AF65-F5344CB8AC3E}">
        <p14:creationId xmlns:p14="http://schemas.microsoft.com/office/powerpoint/2010/main" val="122605476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arn(inVertic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barn(inVertical)">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barn(inVertical)">
                                      <p:cBhvr>
                                        <p:cTn id="1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245"/>
          <a:stretch/>
        </p:blipFill>
        <p:spPr>
          <a:xfrm>
            <a:off x="11267415" y="6097990"/>
            <a:ext cx="749057" cy="68162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20" y="5893223"/>
            <a:ext cx="759825" cy="742017"/>
          </a:xfrm>
          <a:prstGeom prst="rect">
            <a:avLst/>
          </a:prstGeom>
        </p:spPr>
      </p:pic>
      <p:pic>
        <p:nvPicPr>
          <p:cNvPr id="5" name="image86.png"/>
          <p:cNvPicPr/>
          <p:nvPr/>
        </p:nvPicPr>
        <p:blipFill>
          <a:blip r:embed="rId4" cstate="print"/>
          <a:stretch>
            <a:fillRect/>
          </a:stretch>
        </p:blipFill>
        <p:spPr>
          <a:xfrm>
            <a:off x="640080" y="1267097"/>
            <a:ext cx="10959737" cy="4101737"/>
          </a:xfrm>
          <a:prstGeom prst="rect">
            <a:avLst/>
          </a:prstGeom>
        </p:spPr>
      </p:pic>
      <p:sp>
        <p:nvSpPr>
          <p:cNvPr id="2" name="Rectangle 1"/>
          <p:cNvSpPr/>
          <p:nvPr/>
        </p:nvSpPr>
        <p:spPr>
          <a:xfrm>
            <a:off x="10086582" y="640909"/>
            <a:ext cx="1513235" cy="523220"/>
          </a:xfrm>
          <a:prstGeom prst="rect">
            <a:avLst/>
          </a:prstGeom>
        </p:spPr>
        <p:txBody>
          <a:bodyPr wrap="none">
            <a:spAutoFit/>
          </a:bodyPr>
          <a:lstStyle/>
          <a:p>
            <a:pPr lvl="1"/>
            <a:r>
              <a:rPr lang="en-US" sz="2800" dirty="0" smtClean="0">
                <a:solidFill>
                  <a:srgbClr val="0070C0"/>
                </a:solidFill>
              </a:rPr>
              <a:t>(LO.1)</a:t>
            </a:r>
            <a:endParaRPr lang="en-US" sz="2800" dirty="0" smtClean="0">
              <a:solidFill>
                <a:srgbClr val="0070C0"/>
              </a:solidFill>
            </a:endParaRPr>
          </a:p>
        </p:txBody>
      </p:sp>
    </p:spTree>
    <p:extLst>
      <p:ext uri="{BB962C8B-B14F-4D97-AF65-F5344CB8AC3E}">
        <p14:creationId xmlns:p14="http://schemas.microsoft.com/office/powerpoint/2010/main" val="10190669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245"/>
          <a:stretch/>
        </p:blipFill>
        <p:spPr>
          <a:xfrm>
            <a:off x="11267415" y="6097990"/>
            <a:ext cx="749057" cy="68162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20" y="5893223"/>
            <a:ext cx="759825" cy="742017"/>
          </a:xfrm>
          <a:prstGeom prst="rect">
            <a:avLst/>
          </a:prstGeom>
        </p:spPr>
      </p:pic>
      <p:sp>
        <p:nvSpPr>
          <p:cNvPr id="2" name="Rectangle 1"/>
          <p:cNvSpPr/>
          <p:nvPr/>
        </p:nvSpPr>
        <p:spPr>
          <a:xfrm>
            <a:off x="603932" y="555399"/>
            <a:ext cx="11325497" cy="5883405"/>
          </a:xfrm>
          <a:prstGeom prst="rect">
            <a:avLst/>
          </a:prstGeom>
        </p:spPr>
        <p:txBody>
          <a:bodyPr wrap="square">
            <a:spAutoFit/>
          </a:bodyPr>
          <a:lstStyle/>
          <a:p>
            <a:pPr marL="71120" marR="195580" algn="just">
              <a:lnSpc>
                <a:spcPct val="115000"/>
              </a:lnSpc>
              <a:spcBef>
                <a:spcPts val="0"/>
              </a:spcBef>
              <a:spcAft>
                <a:spcPts val="0"/>
              </a:spcAft>
            </a:pPr>
            <a:r>
              <a:rPr lang="en-US" sz="2800" dirty="0">
                <a:latin typeface="Calibri" panose="020F0502020204030204" pitchFamily="34" charset="0"/>
                <a:ea typeface="Times New Roman" panose="02020603050405020304" pitchFamily="18" charset="0"/>
                <a:cs typeface="Calibri" panose="020F0502020204030204" pitchFamily="34" charset="0"/>
              </a:rPr>
              <a:t>Most DNA-based clinical diagnoses rely on the </a:t>
            </a:r>
            <a:r>
              <a:rPr lang="en-US" sz="2800" b="1" dirty="0">
                <a:latin typeface="Calibri" panose="020F0502020204030204" pitchFamily="34" charset="0"/>
                <a:ea typeface="Times New Roman" panose="02020603050405020304" pitchFamily="18" charset="0"/>
                <a:cs typeface="Calibri" panose="020F0502020204030204" pitchFamily="34" charset="0"/>
              </a:rPr>
              <a:t>PCR amplification </a:t>
            </a:r>
            <a:r>
              <a:rPr lang="en-US" sz="2800" dirty="0">
                <a:latin typeface="Calibri" panose="020F0502020204030204" pitchFamily="34" charset="0"/>
                <a:ea typeface="Times New Roman" panose="02020603050405020304" pitchFamily="18" charset="0"/>
                <a:cs typeface="Calibri" panose="020F0502020204030204" pitchFamily="34" charset="0"/>
              </a:rPr>
              <a:t>of the DNA being tested. Starting with a very small amount of DNA a specific DNA segment around the mutation is amplified to allow detection of the</a:t>
            </a:r>
            <a:r>
              <a:rPr lang="en-US" sz="2800" spc="-190" dirty="0">
                <a:latin typeface="Calibri" panose="020F0502020204030204" pitchFamily="34" charset="0"/>
                <a:ea typeface="Times New Roman" panose="02020603050405020304" pitchFamily="18" charset="0"/>
                <a:cs typeface="Calibri" panose="020F0502020204030204" pitchFamily="34" charset="0"/>
              </a:rPr>
              <a:t> </a:t>
            </a:r>
            <a:r>
              <a:rPr lang="en-US" sz="2800" dirty="0">
                <a:latin typeface="Calibri" panose="020F0502020204030204" pitchFamily="34" charset="0"/>
                <a:ea typeface="Times New Roman" panose="02020603050405020304" pitchFamily="18" charset="0"/>
                <a:cs typeface="Calibri" panose="020F0502020204030204" pitchFamily="34" charset="0"/>
              </a:rPr>
              <a:t>mutation.</a:t>
            </a:r>
          </a:p>
          <a:p>
            <a:pPr marL="71120" marR="0" algn="just">
              <a:spcBef>
                <a:spcPts val="5"/>
              </a:spcBef>
              <a:spcAft>
                <a:spcPts val="0"/>
              </a:spcAft>
            </a:pPr>
            <a:r>
              <a:rPr lang="en-US" sz="2800" dirty="0">
                <a:latin typeface="Calibri" panose="020F0502020204030204" pitchFamily="34" charset="0"/>
                <a:ea typeface="Times New Roman" panose="02020603050405020304" pitchFamily="18" charset="0"/>
                <a:cs typeface="Calibri" panose="020F0502020204030204" pitchFamily="34" charset="0"/>
              </a:rPr>
              <a:t>Detecting the mutation could follow from, for instance:</a:t>
            </a:r>
          </a:p>
          <a:p>
            <a:pPr marL="342900" marR="201930" lvl="0" indent="-342900">
              <a:lnSpc>
                <a:spcPct val="113000"/>
              </a:lnSpc>
              <a:spcBef>
                <a:spcPts val="245"/>
              </a:spcBef>
              <a:spcAft>
                <a:spcPts val="0"/>
              </a:spcAft>
              <a:buSzPts val="1400"/>
              <a:buFont typeface="Symbol" panose="05050102010706020507" pitchFamily="18" charset="2"/>
              <a:buChar char=""/>
              <a:tabLst>
                <a:tab pos="529590" algn="l"/>
              </a:tabLst>
            </a:pPr>
            <a:r>
              <a:rPr lang="en-US" sz="2800" dirty="0">
                <a:latin typeface="Calibri" panose="020F0502020204030204" pitchFamily="34" charset="0"/>
                <a:ea typeface="Symbol" panose="05050102010706020507" pitchFamily="18" charset="2"/>
                <a:cs typeface="Calibri" panose="020F0502020204030204" pitchFamily="34" charset="0"/>
              </a:rPr>
              <a:t>information regarding a loss or gain of a restriction enzyme site in the PCR product (e.g. loss of an </a:t>
            </a:r>
            <a:r>
              <a:rPr lang="en-US" sz="2800" i="1" dirty="0" err="1">
                <a:latin typeface="Calibri" panose="020F0502020204030204" pitchFamily="34" charset="0"/>
                <a:ea typeface="Symbol" panose="05050102010706020507" pitchFamily="18" charset="2"/>
                <a:cs typeface="Calibri" panose="020F0502020204030204" pitchFamily="34" charset="0"/>
              </a:rPr>
              <a:t>Mst</a:t>
            </a:r>
            <a:r>
              <a:rPr lang="en-US" sz="2800" dirty="0" err="1">
                <a:latin typeface="Calibri" panose="020F0502020204030204" pitchFamily="34" charset="0"/>
                <a:ea typeface="Symbol" panose="05050102010706020507" pitchFamily="18" charset="2"/>
                <a:cs typeface="Calibri" panose="020F0502020204030204" pitchFamily="34" charset="0"/>
              </a:rPr>
              <a:t>II</a:t>
            </a:r>
            <a:r>
              <a:rPr lang="en-US" sz="2800" dirty="0">
                <a:latin typeface="Calibri" panose="020F0502020204030204" pitchFamily="34" charset="0"/>
                <a:ea typeface="Symbol" panose="05050102010706020507" pitchFamily="18" charset="2"/>
                <a:cs typeface="Calibri" panose="020F0502020204030204" pitchFamily="34" charset="0"/>
              </a:rPr>
              <a:t> site in the Sickle Cell</a:t>
            </a:r>
            <a:r>
              <a:rPr lang="en-US" sz="2800" spc="-145" dirty="0">
                <a:latin typeface="Calibri" panose="020F0502020204030204" pitchFamily="34" charset="0"/>
                <a:ea typeface="Symbol" panose="05050102010706020507" pitchFamily="18" charset="2"/>
                <a:cs typeface="Calibri" panose="020F0502020204030204" pitchFamily="34" charset="0"/>
              </a:rPr>
              <a:t> </a:t>
            </a:r>
            <a:r>
              <a:rPr lang="en-US" sz="2800" dirty="0">
                <a:latin typeface="Calibri" panose="020F0502020204030204" pitchFamily="34" charset="0"/>
                <a:ea typeface="Symbol" panose="05050102010706020507" pitchFamily="18" charset="2"/>
                <a:cs typeface="Calibri" panose="020F0502020204030204" pitchFamily="34" charset="0"/>
              </a:rPr>
              <a:t>mutation).</a:t>
            </a:r>
            <a:endParaRPr lang="en-US" sz="2800" dirty="0" smtClean="0">
              <a:effectLst/>
              <a:latin typeface="Calibri" panose="020F0502020204030204" pitchFamily="34" charset="0"/>
              <a:ea typeface="Symbol" panose="05050102010706020507" pitchFamily="18" charset="2"/>
              <a:cs typeface="Calibri" panose="020F0502020204030204" pitchFamily="34" charset="0"/>
            </a:endParaRPr>
          </a:p>
          <a:p>
            <a:pPr marL="342900" marR="198755" lvl="0" indent="-342900">
              <a:lnSpc>
                <a:spcPct val="113000"/>
              </a:lnSpc>
              <a:spcBef>
                <a:spcPts val="25"/>
              </a:spcBef>
              <a:spcAft>
                <a:spcPts val="0"/>
              </a:spcAft>
              <a:buSzPts val="1400"/>
              <a:buFont typeface="Symbol" panose="05050102010706020507" pitchFamily="18" charset="2"/>
              <a:buChar char=""/>
              <a:tabLst>
                <a:tab pos="529590" algn="l"/>
              </a:tabLst>
            </a:pPr>
            <a:r>
              <a:rPr lang="en-US" sz="2800" dirty="0">
                <a:latin typeface="Calibri" panose="020F0502020204030204" pitchFamily="34" charset="0"/>
                <a:ea typeface="Symbol" panose="05050102010706020507" pitchFamily="18" charset="2"/>
                <a:cs typeface="Calibri" panose="020F0502020204030204" pitchFamily="34" charset="0"/>
              </a:rPr>
              <a:t>information regarding the size of the PCR product (e.g. detection of the 3bp deletion in the ΔF508 CF</a:t>
            </a:r>
            <a:r>
              <a:rPr lang="en-US" sz="2800" spc="-85" dirty="0">
                <a:latin typeface="Calibri" panose="020F0502020204030204" pitchFamily="34" charset="0"/>
                <a:ea typeface="Symbol" panose="05050102010706020507" pitchFamily="18" charset="2"/>
                <a:cs typeface="Calibri" panose="020F0502020204030204" pitchFamily="34" charset="0"/>
              </a:rPr>
              <a:t> </a:t>
            </a:r>
            <a:r>
              <a:rPr lang="en-US" sz="2800" dirty="0">
                <a:latin typeface="Calibri" panose="020F0502020204030204" pitchFamily="34" charset="0"/>
                <a:ea typeface="Symbol" panose="05050102010706020507" pitchFamily="18" charset="2"/>
                <a:cs typeface="Calibri" panose="020F0502020204030204" pitchFamily="34" charset="0"/>
              </a:rPr>
              <a:t>mutation).</a:t>
            </a:r>
            <a:endParaRPr lang="en-US" sz="2800" dirty="0" smtClean="0">
              <a:effectLst/>
              <a:latin typeface="Calibri" panose="020F0502020204030204" pitchFamily="34" charset="0"/>
              <a:ea typeface="Symbol" panose="05050102010706020507" pitchFamily="18" charset="2"/>
              <a:cs typeface="Calibri" panose="020F0502020204030204" pitchFamily="34" charset="0"/>
            </a:endParaRPr>
          </a:p>
          <a:p>
            <a:pPr marL="342900" marR="196850" lvl="0" indent="-342900">
              <a:lnSpc>
                <a:spcPct val="113000"/>
              </a:lnSpc>
              <a:spcBef>
                <a:spcPts val="30"/>
              </a:spcBef>
              <a:spcAft>
                <a:spcPts val="0"/>
              </a:spcAft>
              <a:buSzPts val="1400"/>
              <a:buFont typeface="Symbol" panose="05050102010706020507" pitchFamily="18" charset="2"/>
              <a:buChar char=""/>
              <a:tabLst>
                <a:tab pos="529590" algn="l"/>
              </a:tabLst>
            </a:pPr>
            <a:r>
              <a:rPr lang="en-US" sz="2800" dirty="0">
                <a:latin typeface="Calibri" panose="020F0502020204030204" pitchFamily="34" charset="0"/>
                <a:ea typeface="Symbol" panose="05050102010706020507" pitchFamily="18" charset="2"/>
                <a:cs typeface="Calibri" panose="020F0502020204030204" pitchFamily="34" charset="0"/>
              </a:rPr>
              <a:t>presence or absence of a PCR product (e.g. using allele-specific PCR, see below).</a:t>
            </a:r>
            <a:endParaRPr lang="en-US" sz="2800" dirty="0" smtClean="0">
              <a:effectLst/>
              <a:latin typeface="Calibri" panose="020F0502020204030204" pitchFamily="34" charset="0"/>
              <a:ea typeface="Symbol" panose="05050102010706020507" pitchFamily="18" charset="2"/>
              <a:cs typeface="Calibri" panose="020F0502020204030204" pitchFamily="34" charset="0"/>
            </a:endParaRPr>
          </a:p>
          <a:p>
            <a:pPr marL="342900" marR="0" lvl="0" indent="-342900">
              <a:spcBef>
                <a:spcPts val="25"/>
              </a:spcBef>
              <a:spcAft>
                <a:spcPts val="0"/>
              </a:spcAft>
              <a:buSzPts val="1400"/>
              <a:buFont typeface="Symbol" panose="05050102010706020507" pitchFamily="18" charset="2"/>
              <a:buChar char=""/>
              <a:tabLst>
                <a:tab pos="529590" algn="l"/>
              </a:tabLst>
            </a:pPr>
            <a:r>
              <a:rPr lang="en-US" sz="2800" dirty="0">
                <a:latin typeface="Calibri" panose="020F0502020204030204" pitchFamily="34" charset="0"/>
                <a:ea typeface="Symbol" panose="05050102010706020507" pitchFamily="18" charset="2"/>
                <a:cs typeface="Calibri" panose="020F0502020204030204" pitchFamily="34" charset="0"/>
              </a:rPr>
              <a:t>DNA sequence of the PCR</a:t>
            </a:r>
            <a:r>
              <a:rPr lang="en-US" sz="2800" spc="-65" dirty="0">
                <a:latin typeface="Calibri" panose="020F0502020204030204" pitchFamily="34" charset="0"/>
                <a:ea typeface="Symbol" panose="05050102010706020507" pitchFamily="18" charset="2"/>
                <a:cs typeface="Calibri" panose="020F0502020204030204" pitchFamily="34" charset="0"/>
              </a:rPr>
              <a:t> </a:t>
            </a:r>
            <a:r>
              <a:rPr lang="en-US" sz="2800" dirty="0">
                <a:latin typeface="Calibri" panose="020F0502020204030204" pitchFamily="34" charset="0"/>
                <a:ea typeface="Symbol" panose="05050102010706020507" pitchFamily="18" charset="2"/>
                <a:cs typeface="Calibri" panose="020F0502020204030204" pitchFamily="34" charset="0"/>
              </a:rPr>
              <a:t>product.</a:t>
            </a:r>
            <a:endParaRPr lang="en-US" sz="2800" dirty="0">
              <a:effectLst/>
              <a:latin typeface="Calibri" panose="020F0502020204030204" pitchFamily="34" charset="0"/>
              <a:ea typeface="Symbol" panose="05050102010706020507" pitchFamily="18" charset="2"/>
              <a:cs typeface="Calibri" panose="020F0502020204030204" pitchFamily="34" charset="0"/>
            </a:endParaRPr>
          </a:p>
        </p:txBody>
      </p:sp>
      <p:sp>
        <p:nvSpPr>
          <p:cNvPr id="5" name="Rectangle 4"/>
          <p:cNvSpPr/>
          <p:nvPr/>
        </p:nvSpPr>
        <p:spPr>
          <a:xfrm>
            <a:off x="10128708" y="97353"/>
            <a:ext cx="1513235" cy="523220"/>
          </a:xfrm>
          <a:prstGeom prst="rect">
            <a:avLst/>
          </a:prstGeom>
        </p:spPr>
        <p:txBody>
          <a:bodyPr wrap="none">
            <a:spAutoFit/>
          </a:bodyPr>
          <a:lstStyle/>
          <a:p>
            <a:pPr lvl="1"/>
            <a:r>
              <a:rPr lang="en-US" sz="2800" dirty="0" smtClean="0">
                <a:solidFill>
                  <a:srgbClr val="0070C0"/>
                </a:solidFill>
              </a:rPr>
              <a:t>(LO.1)</a:t>
            </a:r>
            <a:endParaRPr lang="en-US" sz="2800" dirty="0" smtClean="0">
              <a:solidFill>
                <a:srgbClr val="0070C0"/>
              </a:solidFill>
            </a:endParaRPr>
          </a:p>
        </p:txBody>
      </p:sp>
    </p:spTree>
    <p:extLst>
      <p:ext uri="{BB962C8B-B14F-4D97-AF65-F5344CB8AC3E}">
        <p14:creationId xmlns:p14="http://schemas.microsoft.com/office/powerpoint/2010/main" val="3711728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245"/>
          <a:stretch/>
        </p:blipFill>
        <p:spPr>
          <a:xfrm>
            <a:off x="11267415" y="6097990"/>
            <a:ext cx="749057" cy="68162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20" y="5893223"/>
            <a:ext cx="759825" cy="742017"/>
          </a:xfrm>
          <a:prstGeom prst="rect">
            <a:avLst/>
          </a:prstGeom>
        </p:spPr>
      </p:pic>
      <p:sp>
        <p:nvSpPr>
          <p:cNvPr id="2" name="Rectangle 1"/>
          <p:cNvSpPr/>
          <p:nvPr/>
        </p:nvSpPr>
        <p:spPr>
          <a:xfrm>
            <a:off x="603932" y="1541223"/>
            <a:ext cx="10541726" cy="4056495"/>
          </a:xfrm>
          <a:prstGeom prst="rect">
            <a:avLst/>
          </a:prstGeom>
        </p:spPr>
        <p:txBody>
          <a:bodyPr wrap="square">
            <a:spAutoFit/>
          </a:bodyPr>
          <a:lstStyle/>
          <a:p>
            <a:pPr marL="71120" marR="197485" algn="just">
              <a:lnSpc>
                <a:spcPct val="115000"/>
              </a:lnSpc>
              <a:spcBef>
                <a:spcPts val="0"/>
              </a:spcBef>
              <a:spcAft>
                <a:spcPts val="0"/>
              </a:spcAft>
            </a:pPr>
            <a:r>
              <a:rPr lang="en-US" sz="2800" dirty="0">
                <a:latin typeface="Times New Roman" panose="02020603050405020304" pitchFamily="18" charset="0"/>
                <a:ea typeface="Times New Roman" panose="02020603050405020304" pitchFamily="18" charset="0"/>
              </a:rPr>
              <a:t>For known disease-causing mutations </a:t>
            </a:r>
            <a:r>
              <a:rPr lang="en-US" sz="2800" b="1" dirty="0">
                <a:latin typeface="Times New Roman" panose="02020603050405020304" pitchFamily="18" charset="0"/>
                <a:ea typeface="Times New Roman" panose="02020603050405020304" pitchFamily="18" charset="0"/>
              </a:rPr>
              <a:t>allele-specific PCR </a:t>
            </a:r>
            <a:r>
              <a:rPr lang="en-US" sz="2800" dirty="0">
                <a:latin typeface="Times New Roman" panose="02020603050405020304" pitchFamily="18" charset="0"/>
                <a:ea typeface="Times New Roman" panose="02020603050405020304" pitchFamily="18" charset="0"/>
              </a:rPr>
              <a:t>tests can also be developed. One common primer (not shown to the left) is used in conjunction with two</a:t>
            </a:r>
            <a:r>
              <a:rPr lang="en-US" sz="2800" spc="105"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different</a:t>
            </a:r>
            <a:r>
              <a:rPr lang="en-US" sz="2800" spc="105"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allele-specific</a:t>
            </a:r>
            <a:r>
              <a:rPr lang="en-US" sz="2800" spc="11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primers</a:t>
            </a:r>
            <a:r>
              <a:rPr lang="en-US" sz="2800" spc="115"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of</a:t>
            </a:r>
            <a:r>
              <a:rPr lang="en-US" sz="2800" spc="11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which</a:t>
            </a:r>
            <a:r>
              <a:rPr lang="en-US" sz="2800" spc="105"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the</a:t>
            </a:r>
            <a:r>
              <a:rPr lang="en-US" sz="2800" spc="1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3’</a:t>
            </a:r>
            <a:r>
              <a:rPr lang="en-US" sz="2800" spc="1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base</a:t>
            </a:r>
            <a:r>
              <a:rPr lang="en-US" sz="2800" spc="1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corresponds</a:t>
            </a:r>
            <a:r>
              <a:rPr lang="en-US" sz="2800" spc="115"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with</a:t>
            </a:r>
            <a:r>
              <a:rPr lang="en-US" sz="2800" spc="115"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the</a:t>
            </a:r>
            <a:r>
              <a:rPr lang="en-US" sz="2800" spc="100" dirty="0">
                <a:latin typeface="Times New Roman" panose="02020603050405020304" pitchFamily="18" charset="0"/>
                <a:ea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rPr>
              <a:t>base found </a:t>
            </a:r>
            <a:r>
              <a:rPr lang="en-US" sz="2800" dirty="0">
                <a:latin typeface="Times New Roman" panose="02020603050405020304" pitchFamily="18" charset="0"/>
                <a:ea typeface="Times New Roman" panose="02020603050405020304" pitchFamily="18" charset="0"/>
              </a:rPr>
              <a:t>in one allele or the other (see below). </a:t>
            </a:r>
            <a:endParaRPr lang="en-US" sz="2800" dirty="0" smtClean="0">
              <a:latin typeface="Times New Roman" panose="02020603050405020304" pitchFamily="18" charset="0"/>
              <a:ea typeface="Times New Roman" panose="02020603050405020304" pitchFamily="18" charset="0"/>
            </a:endParaRPr>
          </a:p>
          <a:p>
            <a:pPr marL="71120" marR="197485" algn="just">
              <a:lnSpc>
                <a:spcPct val="115000"/>
              </a:lnSpc>
              <a:spcBef>
                <a:spcPts val="0"/>
              </a:spcBef>
              <a:spcAft>
                <a:spcPts val="0"/>
              </a:spcAft>
            </a:pPr>
            <a:endParaRPr lang="en-US" sz="2800" dirty="0">
              <a:latin typeface="Times New Roman" panose="02020603050405020304" pitchFamily="18" charset="0"/>
              <a:ea typeface="Times New Roman" panose="02020603050405020304" pitchFamily="18" charset="0"/>
            </a:endParaRPr>
          </a:p>
          <a:p>
            <a:pPr marL="71120" marR="197485" algn="just">
              <a:lnSpc>
                <a:spcPct val="115000"/>
              </a:lnSpc>
              <a:spcBef>
                <a:spcPts val="0"/>
              </a:spcBef>
              <a:spcAft>
                <a:spcPts val="0"/>
              </a:spcAft>
            </a:pPr>
            <a:r>
              <a:rPr lang="en-US" sz="2800" dirty="0" smtClean="0">
                <a:latin typeface="Times New Roman" panose="02020603050405020304" pitchFamily="18" charset="0"/>
                <a:ea typeface="Times New Roman" panose="02020603050405020304" pitchFamily="18" charset="0"/>
              </a:rPr>
              <a:t>A </a:t>
            </a:r>
            <a:r>
              <a:rPr lang="en-US" sz="2800" dirty="0">
                <a:latin typeface="Times New Roman" panose="02020603050405020304" pitchFamily="18" charset="0"/>
                <a:ea typeface="Times New Roman" panose="02020603050405020304" pitchFamily="18" charset="0"/>
              </a:rPr>
              <a:t>PCR product will only be amplified if the allele-specific primer is perfectly matched with the template DNA at its 3’end.</a:t>
            </a:r>
          </a:p>
        </p:txBody>
      </p:sp>
      <p:sp>
        <p:nvSpPr>
          <p:cNvPr id="5" name="Rectangle 4"/>
          <p:cNvSpPr/>
          <p:nvPr/>
        </p:nvSpPr>
        <p:spPr>
          <a:xfrm>
            <a:off x="10128708" y="437253"/>
            <a:ext cx="1513235" cy="523220"/>
          </a:xfrm>
          <a:prstGeom prst="rect">
            <a:avLst/>
          </a:prstGeom>
        </p:spPr>
        <p:txBody>
          <a:bodyPr wrap="none">
            <a:spAutoFit/>
          </a:bodyPr>
          <a:lstStyle/>
          <a:p>
            <a:pPr lvl="1"/>
            <a:r>
              <a:rPr lang="en-US" sz="2800" dirty="0" smtClean="0">
                <a:solidFill>
                  <a:srgbClr val="0070C0"/>
                </a:solidFill>
              </a:rPr>
              <a:t>(LO.1)</a:t>
            </a:r>
            <a:endParaRPr lang="en-US" sz="2800" dirty="0" smtClean="0">
              <a:solidFill>
                <a:srgbClr val="0070C0"/>
              </a:solidFill>
            </a:endParaRPr>
          </a:p>
        </p:txBody>
      </p:sp>
    </p:spTree>
    <p:extLst>
      <p:ext uri="{BB962C8B-B14F-4D97-AF65-F5344CB8AC3E}">
        <p14:creationId xmlns:p14="http://schemas.microsoft.com/office/powerpoint/2010/main" val="39750711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245"/>
          <a:stretch/>
        </p:blipFill>
        <p:spPr>
          <a:xfrm>
            <a:off x="11267415" y="6097990"/>
            <a:ext cx="749057" cy="68162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20" y="5893223"/>
            <a:ext cx="759825" cy="742017"/>
          </a:xfrm>
          <a:prstGeom prst="rect">
            <a:avLst/>
          </a:prstGeom>
        </p:spPr>
      </p:pic>
      <p:pic>
        <p:nvPicPr>
          <p:cNvPr id="5" name="image87.png"/>
          <p:cNvPicPr/>
          <p:nvPr/>
        </p:nvPicPr>
        <p:blipFill>
          <a:blip r:embed="rId4" cstate="print"/>
          <a:stretch>
            <a:fillRect/>
          </a:stretch>
        </p:blipFill>
        <p:spPr>
          <a:xfrm>
            <a:off x="1267097" y="692331"/>
            <a:ext cx="10123714" cy="5200892"/>
          </a:xfrm>
          <a:prstGeom prst="rect">
            <a:avLst/>
          </a:prstGeom>
        </p:spPr>
      </p:pic>
      <p:sp>
        <p:nvSpPr>
          <p:cNvPr id="2" name="Rectangle 1"/>
          <p:cNvSpPr/>
          <p:nvPr/>
        </p:nvSpPr>
        <p:spPr>
          <a:xfrm>
            <a:off x="9754180" y="487564"/>
            <a:ext cx="1513235" cy="523220"/>
          </a:xfrm>
          <a:prstGeom prst="rect">
            <a:avLst/>
          </a:prstGeom>
        </p:spPr>
        <p:txBody>
          <a:bodyPr wrap="none">
            <a:spAutoFit/>
          </a:bodyPr>
          <a:lstStyle/>
          <a:p>
            <a:pPr lvl="1"/>
            <a:r>
              <a:rPr lang="en-US" sz="2800" dirty="0" smtClean="0">
                <a:solidFill>
                  <a:srgbClr val="0070C0"/>
                </a:solidFill>
              </a:rPr>
              <a:t>(LO.1)</a:t>
            </a:r>
            <a:endParaRPr lang="en-US" sz="2800" dirty="0" smtClean="0">
              <a:solidFill>
                <a:srgbClr val="0070C0"/>
              </a:solidFill>
            </a:endParaRPr>
          </a:p>
        </p:txBody>
      </p:sp>
    </p:spTree>
    <p:extLst>
      <p:ext uri="{BB962C8B-B14F-4D97-AF65-F5344CB8AC3E}">
        <p14:creationId xmlns:p14="http://schemas.microsoft.com/office/powerpoint/2010/main" val="256006346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245"/>
          <a:stretch/>
        </p:blipFill>
        <p:spPr>
          <a:xfrm>
            <a:off x="11267415" y="6097990"/>
            <a:ext cx="749057" cy="68162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20" y="5893223"/>
            <a:ext cx="759825" cy="742017"/>
          </a:xfrm>
          <a:prstGeom prst="rect">
            <a:avLst/>
          </a:prstGeom>
        </p:spPr>
      </p:pic>
      <p:sp>
        <p:nvSpPr>
          <p:cNvPr id="2" name="Rectangle 1"/>
          <p:cNvSpPr/>
          <p:nvPr/>
        </p:nvSpPr>
        <p:spPr>
          <a:xfrm>
            <a:off x="496389" y="1230650"/>
            <a:ext cx="10972800" cy="4064702"/>
          </a:xfrm>
          <a:prstGeom prst="rect">
            <a:avLst/>
          </a:prstGeom>
        </p:spPr>
        <p:txBody>
          <a:bodyPr wrap="square">
            <a:spAutoFit/>
          </a:bodyPr>
          <a:lstStyle/>
          <a:p>
            <a:pPr marL="71120" marR="0" algn="just">
              <a:lnSpc>
                <a:spcPts val="1595"/>
              </a:lnSpc>
              <a:spcBef>
                <a:spcPts val="1225"/>
              </a:spcBef>
              <a:spcAft>
                <a:spcPts val="0"/>
              </a:spcAft>
            </a:pPr>
            <a:r>
              <a:rPr lang="en-US" sz="2400" b="1" dirty="0">
                <a:latin typeface="Times New Roman" panose="02020603050405020304" pitchFamily="18" charset="0"/>
                <a:ea typeface="Times New Roman" panose="02020603050405020304" pitchFamily="18" charset="0"/>
              </a:rPr>
              <a:t>Southern Blotting</a:t>
            </a:r>
          </a:p>
          <a:p>
            <a:pPr marL="71120" marR="195580" algn="just">
              <a:lnSpc>
                <a:spcPct val="115000"/>
              </a:lnSpc>
              <a:spcBef>
                <a:spcPts val="0"/>
              </a:spcBef>
              <a:spcAft>
                <a:spcPts val="0"/>
              </a:spcAft>
            </a:pPr>
            <a:r>
              <a:rPr lang="en-US" sz="2400" dirty="0">
                <a:latin typeface="Times New Roman" panose="02020603050405020304" pitchFamily="18" charset="0"/>
                <a:ea typeface="Times New Roman" panose="02020603050405020304" pitchFamily="18" charset="0"/>
              </a:rPr>
              <a:t>Not all mutations can be easily detected using PCR-based methods, for instance with (partial) gene inversions (e.g. </a:t>
            </a:r>
            <a:r>
              <a:rPr lang="en-US" sz="2400" dirty="0" err="1">
                <a:latin typeface="Times New Roman" panose="02020603050405020304" pitchFamily="18" charset="0"/>
                <a:ea typeface="Times New Roman" panose="02020603050405020304" pitchFamily="18" charset="0"/>
              </a:rPr>
              <a:t>haemophilia</a:t>
            </a:r>
            <a:r>
              <a:rPr lang="en-US" sz="2400" dirty="0">
                <a:latin typeface="Times New Roman" panose="02020603050405020304" pitchFamily="18" charset="0"/>
                <a:ea typeface="Times New Roman" panose="02020603050405020304" pitchFamily="18" charset="0"/>
              </a:rPr>
              <a:t> A) the gross </a:t>
            </a:r>
            <a:r>
              <a:rPr lang="en-US" sz="2400" dirty="0" err="1">
                <a:latin typeface="Times New Roman" panose="02020603050405020304" pitchFamily="18" charset="0"/>
                <a:ea typeface="Times New Roman" panose="02020603050405020304" pitchFamily="18" charset="0"/>
              </a:rPr>
              <a:t>organisation</a:t>
            </a:r>
            <a:r>
              <a:rPr lang="en-US" sz="2400" dirty="0">
                <a:latin typeface="Times New Roman" panose="02020603050405020304" pitchFamily="18" charset="0"/>
                <a:ea typeface="Times New Roman" panose="02020603050405020304" pitchFamily="18" charset="0"/>
              </a:rPr>
              <a:t> of the gene  needs to be investigated. Southern blotting allows investigation of an individual gene in a background of all other genes. </a:t>
            </a:r>
            <a:endParaRPr lang="en-US" sz="2400" dirty="0" smtClean="0">
              <a:latin typeface="Times New Roman" panose="02020603050405020304" pitchFamily="18" charset="0"/>
              <a:ea typeface="Times New Roman" panose="02020603050405020304" pitchFamily="18" charset="0"/>
            </a:endParaRPr>
          </a:p>
          <a:p>
            <a:pPr marL="71120" marR="195580" algn="just">
              <a:lnSpc>
                <a:spcPct val="115000"/>
              </a:lnSpc>
              <a:spcBef>
                <a:spcPts val="0"/>
              </a:spcBef>
              <a:spcAft>
                <a:spcPts val="0"/>
              </a:spcAft>
            </a:pPr>
            <a:endParaRPr lang="en-US" sz="2400" dirty="0">
              <a:latin typeface="Times New Roman" panose="02020603050405020304" pitchFamily="18" charset="0"/>
              <a:ea typeface="Times New Roman" panose="02020603050405020304" pitchFamily="18" charset="0"/>
            </a:endParaRPr>
          </a:p>
          <a:p>
            <a:pPr marL="71120" marR="195580" algn="just">
              <a:lnSpc>
                <a:spcPct val="115000"/>
              </a:lnSpc>
              <a:spcBef>
                <a:spcPts val="0"/>
              </a:spcBef>
              <a:spcAft>
                <a:spcPts val="0"/>
              </a:spcAft>
            </a:pPr>
            <a:r>
              <a:rPr lang="en-US" sz="2400" dirty="0" smtClean="0">
                <a:latin typeface="Times New Roman" panose="02020603050405020304" pitchFamily="18" charset="0"/>
                <a:ea typeface="Times New Roman" panose="02020603050405020304" pitchFamily="18" charset="0"/>
              </a:rPr>
              <a:t>It </a:t>
            </a:r>
            <a:r>
              <a:rPr lang="en-US" sz="2400" dirty="0">
                <a:latin typeface="Times New Roman" panose="02020603050405020304" pitchFamily="18" charset="0"/>
                <a:ea typeface="Times New Roman" panose="02020603050405020304" pitchFamily="18" charset="0"/>
              </a:rPr>
              <a:t>is the technique of choice when there is a need to analyses larger segments of DNA within and around a gene. Southern blotting is also used to </a:t>
            </a:r>
            <a:r>
              <a:rPr lang="en-US" sz="2400" dirty="0" err="1">
                <a:latin typeface="Times New Roman" panose="02020603050405020304" pitchFamily="18" charset="0"/>
                <a:ea typeface="Times New Roman" panose="02020603050405020304" pitchFamily="18" charset="0"/>
              </a:rPr>
              <a:t>analyse</a:t>
            </a:r>
            <a:r>
              <a:rPr lang="en-US" sz="2400" dirty="0">
                <a:latin typeface="Times New Roman" panose="02020603050405020304" pitchFamily="18" charset="0"/>
                <a:ea typeface="Times New Roman" panose="02020603050405020304" pitchFamily="18" charset="0"/>
              </a:rPr>
              <a:t> triplet repeat disorders, such as Huntington’s disease and Fragile X</a:t>
            </a:r>
            <a:r>
              <a:rPr lang="en-US" sz="2400" spc="-30" dirty="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syndrome.</a:t>
            </a:r>
          </a:p>
          <a:p>
            <a:r>
              <a:rPr lang="en-US" sz="2400" dirty="0">
                <a:latin typeface="Times New Roman" panose="02020603050405020304" pitchFamily="18" charset="0"/>
                <a:ea typeface="Times New Roman" panose="02020603050405020304" pitchFamily="18" charset="0"/>
              </a:rPr>
              <a:t> </a:t>
            </a:r>
          </a:p>
        </p:txBody>
      </p:sp>
      <p:sp>
        <p:nvSpPr>
          <p:cNvPr id="5" name="Rectangle 4"/>
          <p:cNvSpPr/>
          <p:nvPr/>
        </p:nvSpPr>
        <p:spPr>
          <a:xfrm>
            <a:off x="9846068" y="428012"/>
            <a:ext cx="1513235" cy="523220"/>
          </a:xfrm>
          <a:prstGeom prst="rect">
            <a:avLst/>
          </a:prstGeom>
        </p:spPr>
        <p:txBody>
          <a:bodyPr wrap="none">
            <a:spAutoFit/>
          </a:bodyPr>
          <a:lstStyle/>
          <a:p>
            <a:pPr lvl="1"/>
            <a:r>
              <a:rPr lang="en-US" sz="2800" dirty="0" smtClean="0">
                <a:solidFill>
                  <a:srgbClr val="0070C0"/>
                </a:solidFill>
              </a:rPr>
              <a:t>(LO.2)</a:t>
            </a:r>
            <a:endParaRPr lang="en-US" sz="2800" dirty="0" smtClean="0">
              <a:solidFill>
                <a:srgbClr val="0070C0"/>
              </a:solidFill>
            </a:endParaRPr>
          </a:p>
        </p:txBody>
      </p:sp>
    </p:spTree>
    <p:extLst>
      <p:ext uri="{BB962C8B-B14F-4D97-AF65-F5344CB8AC3E}">
        <p14:creationId xmlns:p14="http://schemas.microsoft.com/office/powerpoint/2010/main" val="243740203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arn(inVertical)">
                                      <p:cBhvr>
                                        <p:cTn id="12" dur="500"/>
                                        <p:tgtEl>
                                          <p:spTgt spid="2">
                                            <p:txEl>
                                              <p:pRg st="3" end="3"/>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barn(inVertical)">
                                      <p:cBhvr>
                                        <p:cTn id="1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245"/>
          <a:stretch/>
        </p:blipFill>
        <p:spPr>
          <a:xfrm>
            <a:off x="11267415" y="6097990"/>
            <a:ext cx="749057" cy="68162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097990"/>
            <a:ext cx="759825" cy="742017"/>
          </a:xfrm>
          <a:prstGeom prst="rect">
            <a:avLst/>
          </a:prstGeom>
        </p:spPr>
      </p:pic>
      <p:sp>
        <p:nvSpPr>
          <p:cNvPr id="2" name="Rectangle 1"/>
          <p:cNvSpPr/>
          <p:nvPr/>
        </p:nvSpPr>
        <p:spPr>
          <a:xfrm>
            <a:off x="367938" y="162933"/>
            <a:ext cx="11392763" cy="6024213"/>
          </a:xfrm>
          <a:prstGeom prst="rect">
            <a:avLst/>
          </a:prstGeom>
        </p:spPr>
        <p:txBody>
          <a:bodyPr wrap="square">
            <a:spAutoFit/>
          </a:bodyPr>
          <a:lstStyle/>
          <a:p>
            <a:pPr marL="71120" marR="0" algn="just">
              <a:lnSpc>
                <a:spcPts val="1595"/>
              </a:lnSpc>
              <a:spcBef>
                <a:spcPts val="0"/>
              </a:spcBef>
              <a:spcAft>
                <a:spcPts val="0"/>
              </a:spcAft>
            </a:pPr>
            <a:r>
              <a:rPr lang="en-US" sz="2400" b="1" dirty="0">
                <a:latin typeface="Calibri" panose="020F0502020204030204" pitchFamily="34" charset="0"/>
                <a:ea typeface="Times New Roman" panose="02020603050405020304" pitchFamily="18" charset="0"/>
                <a:cs typeface="Calibri" panose="020F0502020204030204" pitchFamily="34" charset="0"/>
              </a:rPr>
              <a:t>Array Comparative Genomic </a:t>
            </a:r>
            <a:r>
              <a:rPr lang="en-US" sz="2400" b="1" dirty="0" err="1">
                <a:latin typeface="Calibri" panose="020F0502020204030204" pitchFamily="34" charset="0"/>
                <a:ea typeface="Times New Roman" panose="02020603050405020304" pitchFamily="18" charset="0"/>
                <a:cs typeface="Calibri" panose="020F0502020204030204" pitchFamily="34" charset="0"/>
              </a:rPr>
              <a:t>Hybridisation</a:t>
            </a:r>
            <a:r>
              <a:rPr lang="en-US" sz="2400" b="1" dirty="0">
                <a:latin typeface="Calibri" panose="020F0502020204030204" pitchFamily="34" charset="0"/>
                <a:ea typeface="Times New Roman" panose="02020603050405020304" pitchFamily="18" charset="0"/>
                <a:cs typeface="Calibri" panose="020F0502020204030204" pitchFamily="34" charset="0"/>
              </a:rPr>
              <a:t> (Array CGH</a:t>
            </a:r>
            <a:r>
              <a:rPr lang="en-US" sz="2400" b="1" dirty="0" smtClean="0">
                <a:latin typeface="Calibri" panose="020F0502020204030204" pitchFamily="34" charset="0"/>
                <a:ea typeface="Times New Roman" panose="02020603050405020304" pitchFamily="18" charset="0"/>
                <a:cs typeface="Calibri" panose="020F0502020204030204" pitchFamily="34" charset="0"/>
              </a:rPr>
              <a:t>):</a:t>
            </a:r>
          </a:p>
          <a:p>
            <a:pPr marL="71120" marR="0" algn="just">
              <a:lnSpc>
                <a:spcPts val="1595"/>
              </a:lnSpc>
              <a:spcBef>
                <a:spcPts val="0"/>
              </a:spcBef>
              <a:spcAft>
                <a:spcPts val="0"/>
              </a:spcAft>
            </a:pPr>
            <a:endParaRPr lang="en-US" sz="2400" b="1" dirty="0">
              <a:latin typeface="Calibri" panose="020F0502020204030204" pitchFamily="34" charset="0"/>
              <a:ea typeface="Times New Roman" panose="02020603050405020304" pitchFamily="18" charset="0"/>
              <a:cs typeface="Calibri" panose="020F0502020204030204" pitchFamily="34" charset="0"/>
            </a:endParaRPr>
          </a:p>
          <a:p>
            <a:pPr marL="71120" marR="199390" algn="just">
              <a:lnSpc>
                <a:spcPct val="115000"/>
              </a:lnSpc>
              <a:spcBef>
                <a:spcPts val="0"/>
              </a:spcBef>
              <a:spcAft>
                <a:spcPts val="0"/>
              </a:spcAft>
            </a:pPr>
            <a:r>
              <a:rPr lang="en-US" sz="2400" dirty="0">
                <a:latin typeface="Calibri" panose="020F0502020204030204" pitchFamily="34" charset="0"/>
                <a:ea typeface="Times New Roman" panose="02020603050405020304" pitchFamily="18" charset="0"/>
                <a:cs typeface="Calibri" panose="020F0502020204030204" pitchFamily="34" charset="0"/>
              </a:rPr>
              <a:t>This technique is used to screen for sub-microscopic chromosomal deletions for which the location cannot be deduced from the patient’s phenotype. An array of DNA probes covering the entire genome is applied to the surface of a solid matrix. </a:t>
            </a:r>
            <a:endParaRPr lang="en-US" sz="2400" dirty="0" smtClean="0">
              <a:latin typeface="Calibri" panose="020F0502020204030204" pitchFamily="34" charset="0"/>
              <a:ea typeface="Times New Roman" panose="02020603050405020304" pitchFamily="18" charset="0"/>
              <a:cs typeface="Calibri" panose="020F0502020204030204" pitchFamily="34" charset="0"/>
            </a:endParaRPr>
          </a:p>
          <a:p>
            <a:pPr marL="71120" marR="199390" algn="just">
              <a:lnSpc>
                <a:spcPct val="115000"/>
              </a:lnSpc>
              <a:spcBef>
                <a:spcPts val="0"/>
              </a:spcBef>
              <a:spcAft>
                <a:spcPts val="0"/>
              </a:spcAft>
            </a:pPr>
            <a:endParaRPr lang="en-US" sz="2400" dirty="0">
              <a:latin typeface="Calibri" panose="020F0502020204030204" pitchFamily="34" charset="0"/>
              <a:ea typeface="Times New Roman" panose="02020603050405020304" pitchFamily="18" charset="0"/>
              <a:cs typeface="Calibri" panose="020F0502020204030204" pitchFamily="34" charset="0"/>
            </a:endParaRPr>
          </a:p>
          <a:p>
            <a:pPr marL="71120" marR="199390" algn="just">
              <a:lnSpc>
                <a:spcPct val="115000"/>
              </a:lnSpc>
              <a:spcBef>
                <a:spcPts val="0"/>
              </a:spcBef>
              <a:spcAft>
                <a:spcPts val="0"/>
              </a:spcAft>
            </a:pPr>
            <a:r>
              <a:rPr lang="en-US" sz="2400" dirty="0" smtClean="0">
                <a:latin typeface="Calibri" panose="020F0502020204030204" pitchFamily="34" charset="0"/>
                <a:ea typeface="Times New Roman" panose="02020603050405020304" pitchFamily="18" charset="0"/>
                <a:cs typeface="Calibri" panose="020F0502020204030204" pitchFamily="34" charset="0"/>
              </a:rPr>
              <a:t>Patient </a:t>
            </a:r>
            <a:r>
              <a:rPr lang="en-US" sz="2400" dirty="0">
                <a:latin typeface="Calibri" panose="020F0502020204030204" pitchFamily="34" charset="0"/>
                <a:ea typeface="Times New Roman" panose="02020603050405020304" pitchFamily="18" charset="0"/>
                <a:cs typeface="Calibri" panose="020F0502020204030204" pitchFamily="34" charset="0"/>
              </a:rPr>
              <a:t>DNA and normal control DNA are each labelled with different </a:t>
            </a:r>
            <a:r>
              <a:rPr lang="en-US" sz="2400" dirty="0" smtClean="0">
                <a:latin typeface="Calibri" panose="020F0502020204030204" pitchFamily="34" charset="0"/>
                <a:ea typeface="Times New Roman" panose="02020603050405020304" pitchFamily="18" charset="0"/>
                <a:cs typeface="Calibri" panose="020F0502020204030204" pitchFamily="34" charset="0"/>
              </a:rPr>
              <a:t>colored </a:t>
            </a:r>
            <a:r>
              <a:rPr lang="en-US" sz="2400" dirty="0">
                <a:latin typeface="Calibri" panose="020F0502020204030204" pitchFamily="34" charset="0"/>
                <a:ea typeface="Times New Roman" panose="02020603050405020304" pitchFamily="18" charset="0"/>
                <a:cs typeface="Calibri" panose="020F0502020204030204" pitchFamily="34" charset="0"/>
              </a:rPr>
              <a:t>fluorescent tags (e.g. patient DNA </a:t>
            </a:r>
            <a:r>
              <a:rPr lang="en-US" sz="2400" spc="10" dirty="0">
                <a:latin typeface="Calibri" panose="020F0502020204030204" pitchFamily="34" charset="0"/>
                <a:ea typeface="Times New Roman" panose="02020603050405020304" pitchFamily="18" charset="0"/>
                <a:cs typeface="Calibri" panose="020F0502020204030204" pitchFamily="34" charset="0"/>
              </a:rPr>
              <a:t>is </a:t>
            </a:r>
            <a:r>
              <a:rPr lang="en-US" sz="2400" dirty="0">
                <a:latin typeface="Calibri" panose="020F0502020204030204" pitchFamily="34" charset="0"/>
                <a:ea typeface="Times New Roman" panose="02020603050405020304" pitchFamily="18" charset="0"/>
                <a:cs typeface="Calibri" panose="020F0502020204030204" pitchFamily="34" charset="0"/>
              </a:rPr>
              <a:t>labelled red and control DNA is labelled green). </a:t>
            </a:r>
            <a:endParaRPr lang="en-US" sz="2400" dirty="0" smtClean="0">
              <a:latin typeface="Calibri" panose="020F0502020204030204" pitchFamily="34" charset="0"/>
              <a:ea typeface="Times New Roman" panose="02020603050405020304" pitchFamily="18" charset="0"/>
              <a:cs typeface="Calibri" panose="020F0502020204030204" pitchFamily="34" charset="0"/>
            </a:endParaRPr>
          </a:p>
          <a:p>
            <a:pPr marL="71120" marR="199390" algn="just">
              <a:lnSpc>
                <a:spcPct val="115000"/>
              </a:lnSpc>
              <a:spcBef>
                <a:spcPts val="0"/>
              </a:spcBef>
              <a:spcAft>
                <a:spcPts val="0"/>
              </a:spcAft>
            </a:pPr>
            <a:endParaRPr lang="en-US" sz="2400" dirty="0">
              <a:latin typeface="Calibri" panose="020F0502020204030204" pitchFamily="34" charset="0"/>
              <a:ea typeface="Times New Roman" panose="02020603050405020304" pitchFamily="18" charset="0"/>
              <a:cs typeface="Calibri" panose="020F0502020204030204" pitchFamily="34" charset="0"/>
            </a:endParaRPr>
          </a:p>
          <a:p>
            <a:pPr marL="71120" marR="199390" algn="just">
              <a:lnSpc>
                <a:spcPct val="115000"/>
              </a:lnSpc>
              <a:spcBef>
                <a:spcPts val="0"/>
              </a:spcBef>
              <a:spcAft>
                <a:spcPts val="0"/>
              </a:spcAft>
            </a:pPr>
            <a:r>
              <a:rPr lang="en-US" sz="2400" dirty="0" smtClean="0">
                <a:latin typeface="Calibri" panose="020F0502020204030204" pitchFamily="34" charset="0"/>
                <a:ea typeface="Times New Roman" panose="02020603050405020304" pitchFamily="18" charset="0"/>
                <a:cs typeface="Calibri" panose="020F0502020204030204" pitchFamily="34" charset="0"/>
              </a:rPr>
              <a:t>Equal </a:t>
            </a:r>
            <a:r>
              <a:rPr lang="en-US" sz="2400" dirty="0">
                <a:latin typeface="Calibri" panose="020F0502020204030204" pitchFamily="34" charset="0"/>
                <a:ea typeface="Times New Roman" panose="02020603050405020304" pitchFamily="18" charset="0"/>
                <a:cs typeface="Calibri" panose="020F0502020204030204" pitchFamily="34" charset="0"/>
              </a:rPr>
              <a:t>amounts of labelled DNA are then </a:t>
            </a:r>
            <a:r>
              <a:rPr lang="en-US" sz="2400" dirty="0" smtClean="0">
                <a:latin typeface="Calibri" panose="020F0502020204030204" pitchFamily="34" charset="0"/>
                <a:ea typeface="Times New Roman" panose="02020603050405020304" pitchFamily="18" charset="0"/>
                <a:cs typeface="Calibri" panose="020F0502020204030204" pitchFamily="34" charset="0"/>
              </a:rPr>
              <a:t>hybridized </a:t>
            </a:r>
            <a:r>
              <a:rPr lang="en-US" sz="2400" dirty="0">
                <a:latin typeface="Calibri" panose="020F0502020204030204" pitchFamily="34" charset="0"/>
                <a:ea typeface="Times New Roman" panose="02020603050405020304" pitchFamily="18" charset="0"/>
                <a:cs typeface="Calibri" panose="020F0502020204030204" pitchFamily="34" charset="0"/>
              </a:rPr>
              <a:t>to the probe array and the </a:t>
            </a:r>
            <a:r>
              <a:rPr lang="en-US" sz="2400" dirty="0" smtClean="0">
                <a:latin typeface="Calibri" panose="020F0502020204030204" pitchFamily="34" charset="0"/>
                <a:ea typeface="Times New Roman" panose="02020603050405020304" pitchFamily="18" charset="0"/>
                <a:cs typeface="Calibri" panose="020F0502020204030204" pitchFamily="34" charset="0"/>
              </a:rPr>
              <a:t>hybridization </a:t>
            </a:r>
            <a:r>
              <a:rPr lang="en-US" sz="2400" dirty="0">
                <a:latin typeface="Calibri" panose="020F0502020204030204" pitchFamily="34" charset="0"/>
                <a:ea typeface="Times New Roman" panose="02020603050405020304" pitchFamily="18" charset="0"/>
                <a:cs typeface="Calibri" panose="020F0502020204030204" pitchFamily="34" charset="0"/>
              </a:rPr>
              <a:t>signals are detected and compared. </a:t>
            </a:r>
            <a:endParaRPr lang="en-US" sz="2400" dirty="0" smtClean="0">
              <a:latin typeface="Calibri" panose="020F0502020204030204" pitchFamily="34" charset="0"/>
              <a:ea typeface="Times New Roman" panose="02020603050405020304" pitchFamily="18" charset="0"/>
              <a:cs typeface="Calibri" panose="020F0502020204030204" pitchFamily="34" charset="0"/>
            </a:endParaRPr>
          </a:p>
          <a:p>
            <a:pPr marL="71120" marR="199390" algn="just">
              <a:lnSpc>
                <a:spcPct val="115000"/>
              </a:lnSpc>
              <a:spcBef>
                <a:spcPts val="0"/>
              </a:spcBef>
              <a:spcAft>
                <a:spcPts val="0"/>
              </a:spcAft>
            </a:pPr>
            <a:endParaRPr lang="en-US" sz="2400" dirty="0">
              <a:latin typeface="Calibri" panose="020F0502020204030204" pitchFamily="34" charset="0"/>
              <a:ea typeface="Times New Roman" panose="02020603050405020304" pitchFamily="18" charset="0"/>
              <a:cs typeface="Calibri" panose="020F0502020204030204" pitchFamily="34" charset="0"/>
            </a:endParaRPr>
          </a:p>
          <a:p>
            <a:pPr marL="71120" marR="199390" algn="just">
              <a:lnSpc>
                <a:spcPct val="115000"/>
              </a:lnSpc>
              <a:spcBef>
                <a:spcPts val="0"/>
              </a:spcBef>
              <a:spcAft>
                <a:spcPts val="0"/>
              </a:spcAft>
            </a:pPr>
            <a:r>
              <a:rPr lang="en-US" sz="2400" dirty="0" smtClean="0">
                <a:latin typeface="Calibri" panose="020F0502020204030204" pitchFamily="34" charset="0"/>
                <a:ea typeface="Times New Roman" panose="02020603050405020304" pitchFamily="18" charset="0"/>
                <a:cs typeface="Calibri" panose="020F0502020204030204" pitchFamily="34" charset="0"/>
              </a:rPr>
              <a:t>For </a:t>
            </a:r>
            <a:r>
              <a:rPr lang="en-US" sz="2400" dirty="0">
                <a:latin typeface="Calibri" panose="020F0502020204030204" pitchFamily="34" charset="0"/>
                <a:ea typeface="Times New Roman" panose="02020603050405020304" pitchFamily="18" charset="0"/>
                <a:cs typeface="Calibri" panose="020F0502020204030204" pitchFamily="34" charset="0"/>
              </a:rPr>
              <a:t>probes where the signal of the control DNA exceeds that of the signal of the patient’s DNA (i.e. in our example the signal is more green than red), the patient has a deletion of the chromosomal region from which that probe was</a:t>
            </a:r>
            <a:r>
              <a:rPr lang="en-US" sz="2400" spc="-40" dirty="0">
                <a:latin typeface="Calibri" panose="020F0502020204030204" pitchFamily="34" charset="0"/>
                <a:ea typeface="Times New Roman" panose="02020603050405020304" pitchFamily="18" charset="0"/>
                <a:cs typeface="Calibri" panose="020F0502020204030204" pitchFamily="34" charset="0"/>
              </a:rPr>
              <a:t> </a:t>
            </a:r>
            <a:r>
              <a:rPr lang="en-US" sz="2400" dirty="0">
                <a:latin typeface="Calibri" panose="020F0502020204030204" pitchFamily="34" charset="0"/>
                <a:ea typeface="Times New Roman" panose="02020603050405020304" pitchFamily="18" charset="0"/>
                <a:cs typeface="Calibri" panose="020F0502020204030204" pitchFamily="34" charset="0"/>
              </a:rPr>
              <a:t>derived.</a:t>
            </a:r>
          </a:p>
        </p:txBody>
      </p:sp>
      <p:sp>
        <p:nvSpPr>
          <p:cNvPr id="5" name="Rectangle 4"/>
          <p:cNvSpPr/>
          <p:nvPr/>
        </p:nvSpPr>
        <p:spPr>
          <a:xfrm>
            <a:off x="9976696" y="162933"/>
            <a:ext cx="1513235" cy="523220"/>
          </a:xfrm>
          <a:prstGeom prst="rect">
            <a:avLst/>
          </a:prstGeom>
        </p:spPr>
        <p:txBody>
          <a:bodyPr wrap="none">
            <a:spAutoFit/>
          </a:bodyPr>
          <a:lstStyle/>
          <a:p>
            <a:pPr lvl="1"/>
            <a:r>
              <a:rPr lang="en-US" sz="2800" dirty="0" smtClean="0">
                <a:solidFill>
                  <a:srgbClr val="0070C0"/>
                </a:solidFill>
              </a:rPr>
              <a:t>(LO.2)</a:t>
            </a:r>
            <a:endParaRPr lang="en-US" sz="2800" dirty="0" smtClean="0">
              <a:solidFill>
                <a:srgbClr val="0070C0"/>
              </a:solidFill>
            </a:endParaRPr>
          </a:p>
        </p:txBody>
      </p:sp>
    </p:spTree>
    <p:extLst>
      <p:ext uri="{BB962C8B-B14F-4D97-AF65-F5344CB8AC3E}">
        <p14:creationId xmlns:p14="http://schemas.microsoft.com/office/powerpoint/2010/main" val="56208902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arn(inVertic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barn(inVertical)">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barn(inVertical)">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barn(inVertical)">
                                      <p:cBhvr>
                                        <p:cTn id="2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766</Words>
  <Application>Microsoft Office PowerPoint</Application>
  <PresentationFormat>Widescreen</PresentationFormat>
  <Paragraphs>65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Berlin Sans FB Demi</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9</cp:revision>
  <dcterms:created xsi:type="dcterms:W3CDTF">2018-12-16T18:30:08Z</dcterms:created>
  <dcterms:modified xsi:type="dcterms:W3CDTF">2018-12-16T21:06:38Z</dcterms:modified>
</cp:coreProperties>
</file>